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7_C7AF057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B3FAA5-B9E0-639B-CCC0-6C753BE5A5FD}" name="Dorota Siwecka" initials="DS" userId="S::dorota.siwecka@uwr.edu.pl::4e462b56-115d-4da3-979b-d87c80bee1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modernComment_107_C7AF0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6D906D-54FC-4D58-93FE-04D95CFA39D6}" authorId="{9EB3FAA5-B9E0-639B-CCC0-6C753BE5A5FD}" created="2024-10-22T07:25:28.1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9383511" sldId="263"/>
      <ac:spMk id="17" creationId="{25B01E91-E99E-40E4-B8D4-4CE60050FAD7}"/>
      <ac:txMk cp="0" len="14">
        <ac:context len="273" hash="1688040947"/>
      </ac:txMk>
    </ac:txMkLst>
    <p188:pos x="1842532" y="275324"/>
    <p188:txBody>
      <a:bodyPr/>
      <a:lstStyle/>
      <a:p>
        <a:r>
          <a:rPr lang="pl-PL"/>
          <a:t>Ja bym napisała bardziej ogólnie - listopad - tych ludzi będzie dużo do przeszkolenia. Trzeba by było zdobyć informację o tym ile osób pracuje na poszczególnych wydziałach. Podzieliłabym ich wtedy na grupy i zobaczyła iloma osobami będę mogła te szkolenia poprowadzić.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42184-D607-4E31-81FE-5041A5505FB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238CE2-AE67-40CC-BB80-1F26F026F955}">
      <dgm:prSet/>
      <dgm:spPr>
        <a:solidFill>
          <a:srgbClr val="FFC000"/>
        </a:solidFill>
      </dgm:spPr>
      <dgm:t>
        <a:bodyPr/>
        <a:lstStyle/>
        <a:p>
          <a:r>
            <a:rPr lang="pl-PL">
              <a:solidFill>
                <a:sysClr val="windowText" lastClr="000000"/>
              </a:solidFill>
            </a:rPr>
            <a:t>Publikowanie na otwartych licencjach (najczęściej Creative </a:t>
          </a:r>
          <a:r>
            <a:rPr lang="pl-PL" err="1">
              <a:solidFill>
                <a:sysClr val="windowText" lastClr="000000"/>
              </a:solidFill>
            </a:rPr>
            <a:t>Commons</a:t>
          </a:r>
          <a:r>
            <a:rPr lang="pl-PL">
              <a:solidFill>
                <a:sysClr val="windowText" lastClr="000000"/>
              </a:solidFill>
            </a:rPr>
            <a:t> – CC) </a:t>
          </a:r>
          <a:br>
            <a:rPr lang="pl-PL">
              <a:solidFill>
                <a:sysClr val="windowText" lastClr="000000"/>
              </a:solidFill>
            </a:rPr>
          </a:br>
          <a:r>
            <a:rPr lang="pl-PL">
              <a:solidFill>
                <a:sysClr val="windowText" lastClr="000000"/>
              </a:solidFill>
            </a:rPr>
            <a:t>– tzw. złota droga OA</a:t>
          </a:r>
        </a:p>
      </dgm:t>
    </dgm:pt>
    <dgm:pt modelId="{E2D19BB8-002F-4CF3-872A-DDA0117311B4}" type="parTrans" cxnId="{20F45441-E770-444A-8A90-2E5B661C6042}">
      <dgm:prSet/>
      <dgm:spPr/>
      <dgm:t>
        <a:bodyPr/>
        <a:lstStyle/>
        <a:p>
          <a:endParaRPr lang="pl-PL"/>
        </a:p>
      </dgm:t>
    </dgm:pt>
    <dgm:pt modelId="{E60B20C2-4355-4F8D-9D7E-AB43813D1FB1}" type="sibTrans" cxnId="{20F45441-E770-444A-8A90-2E5B661C6042}">
      <dgm:prSet/>
      <dgm:spPr/>
      <dgm:t>
        <a:bodyPr/>
        <a:lstStyle/>
        <a:p>
          <a:endParaRPr lang="pl-PL"/>
        </a:p>
      </dgm:t>
    </dgm:pt>
    <dgm:pt modelId="{BD78EC38-89DC-4D44-8F39-597FC21D66CD}">
      <dgm:prSet/>
      <dgm:spPr>
        <a:solidFill>
          <a:schemeClr val="accent5"/>
        </a:solidFill>
      </dgm:spPr>
      <dgm:t>
        <a:bodyPr/>
        <a:lstStyle/>
        <a:p>
          <a:r>
            <a:rPr lang="pl-PL" dirty="0"/>
            <a:t>Deponowanie publikacji w repozytoriach instytucjonalnych lub dziedzinowych – tzw. zielona droga OA</a:t>
          </a:r>
        </a:p>
      </dgm:t>
    </dgm:pt>
    <dgm:pt modelId="{0EE9C3F7-59D6-432C-8EA2-A0D81996D21B}" type="parTrans" cxnId="{94642FE8-BFBB-407F-B72E-4900B9FA0295}">
      <dgm:prSet/>
      <dgm:spPr/>
      <dgm:t>
        <a:bodyPr/>
        <a:lstStyle/>
        <a:p>
          <a:endParaRPr lang="pl-PL"/>
        </a:p>
      </dgm:t>
    </dgm:pt>
    <dgm:pt modelId="{FAE404A7-2229-4911-8A36-5F155195D062}" type="sibTrans" cxnId="{94642FE8-BFBB-407F-B72E-4900B9FA0295}">
      <dgm:prSet/>
      <dgm:spPr/>
      <dgm:t>
        <a:bodyPr/>
        <a:lstStyle/>
        <a:p>
          <a:endParaRPr lang="pl-PL"/>
        </a:p>
      </dgm:t>
    </dgm:pt>
    <dgm:pt modelId="{313376EE-3BFD-4AFD-B0FC-4ABEEB28FAF9}">
      <dgm:prSet custT="1"/>
      <dgm:spPr>
        <a:solidFill>
          <a:srgbClr val="FFC000"/>
        </a:solidFill>
      </dgm:spPr>
      <dgm:t>
        <a:bodyPr/>
        <a:lstStyle/>
        <a:p>
          <a:r>
            <a:rPr lang="pl-PL" sz="1400" dirty="0">
              <a:solidFill>
                <a:sysClr val="windowText" lastClr="000000"/>
              </a:solidFill>
            </a:rPr>
            <a:t>Programy publikowania otwartego CUP, OUP…</a:t>
          </a:r>
          <a:br>
            <a:rPr lang="pl-PL" sz="1400" dirty="0">
              <a:solidFill>
                <a:sysClr val="windowText" lastClr="000000"/>
              </a:solidFill>
            </a:rPr>
          </a:br>
          <a:br>
            <a:rPr lang="pl-PL" sz="1400" dirty="0">
              <a:solidFill>
                <a:sysClr val="windowText" lastClr="000000"/>
              </a:solidFill>
            </a:rPr>
          </a:br>
          <a:r>
            <a:rPr lang="pl-PL" sz="1400" dirty="0">
              <a:solidFill>
                <a:sysClr val="windowText" lastClr="000000"/>
              </a:solidFill>
            </a:rPr>
            <a:t>Publikowanie ze środków grantowych (np. NCN)</a:t>
          </a:r>
        </a:p>
      </dgm:t>
    </dgm:pt>
    <dgm:pt modelId="{1863BDF0-E2BD-4BBA-A42B-90079AC0EE10}" type="parTrans" cxnId="{5D806042-05D9-4FEC-8E8C-ECD28DBA91DA}">
      <dgm:prSet/>
      <dgm:spPr/>
      <dgm:t>
        <a:bodyPr/>
        <a:lstStyle/>
        <a:p>
          <a:endParaRPr lang="pl-PL"/>
        </a:p>
      </dgm:t>
    </dgm:pt>
    <dgm:pt modelId="{23FBC856-CA78-406F-883F-FE2AC7064B4B}" type="sibTrans" cxnId="{5D806042-05D9-4FEC-8E8C-ECD28DBA91DA}">
      <dgm:prSet/>
      <dgm:spPr/>
      <dgm:t>
        <a:bodyPr/>
        <a:lstStyle/>
        <a:p>
          <a:endParaRPr lang="pl-PL"/>
        </a:p>
      </dgm:t>
    </dgm:pt>
    <dgm:pt modelId="{69177EE1-6F20-421E-B1A7-440CCB3C6BE5}">
      <dgm:prSet custT="1"/>
      <dgm:spPr>
        <a:solidFill>
          <a:schemeClr val="accent5"/>
        </a:solidFill>
      </dgm:spPr>
      <dgm:t>
        <a:bodyPr/>
        <a:lstStyle/>
        <a:p>
          <a:r>
            <a:rPr lang="pl-PL" sz="1600" dirty="0">
              <a:solidFill>
                <a:schemeClr val="bg1"/>
              </a:solidFill>
            </a:rPr>
            <a:t>Repozytorium UWr</a:t>
          </a:r>
        </a:p>
      </dgm:t>
    </dgm:pt>
    <dgm:pt modelId="{40ED765C-F21A-4EC7-BA17-9DC3CC2A0478}" type="parTrans" cxnId="{905D0E3F-2FD3-45DD-850F-5B7713F3E95D}">
      <dgm:prSet/>
      <dgm:spPr/>
      <dgm:t>
        <a:bodyPr/>
        <a:lstStyle/>
        <a:p>
          <a:endParaRPr lang="pl-PL"/>
        </a:p>
      </dgm:t>
    </dgm:pt>
    <dgm:pt modelId="{79312523-C879-4C7D-9C61-384877435FAC}" type="sibTrans" cxnId="{905D0E3F-2FD3-45DD-850F-5B7713F3E95D}">
      <dgm:prSet/>
      <dgm:spPr/>
      <dgm:t>
        <a:bodyPr/>
        <a:lstStyle/>
        <a:p>
          <a:endParaRPr lang="pl-PL"/>
        </a:p>
      </dgm:t>
    </dgm:pt>
    <dgm:pt modelId="{F7D8C574-9AD3-46E4-BBE5-438C8BF4BF9C}" type="pres">
      <dgm:prSet presAssocID="{03B42184-D607-4E31-81FE-5041A5505FBC}" presName="Name0" presStyleCnt="0">
        <dgm:presLayoutVars>
          <dgm:dir/>
          <dgm:animLvl val="lvl"/>
          <dgm:resizeHandles val="exact"/>
        </dgm:presLayoutVars>
      </dgm:prSet>
      <dgm:spPr/>
    </dgm:pt>
    <dgm:pt modelId="{4E7B17BE-A9EF-4EE6-BA77-3DBCAA7DE31A}" type="pres">
      <dgm:prSet presAssocID="{C9238CE2-AE67-40CC-BB80-1F26F026F955}" presName="vertFlow" presStyleCnt="0"/>
      <dgm:spPr/>
    </dgm:pt>
    <dgm:pt modelId="{DA0057B2-445F-4341-9D4C-00857F18E9E5}" type="pres">
      <dgm:prSet presAssocID="{C9238CE2-AE67-40CC-BB80-1F26F026F955}" presName="header" presStyleLbl="node1" presStyleIdx="0" presStyleCnt="2"/>
      <dgm:spPr/>
    </dgm:pt>
    <dgm:pt modelId="{414A272D-17F4-4348-B262-0587B44D1D40}" type="pres">
      <dgm:prSet presAssocID="{1863BDF0-E2BD-4BBA-A42B-90079AC0EE10}" presName="parTrans" presStyleLbl="sibTrans2D1" presStyleIdx="0" presStyleCnt="2"/>
      <dgm:spPr/>
    </dgm:pt>
    <dgm:pt modelId="{EF530298-E1BE-41D4-8431-39687C57561C}" type="pres">
      <dgm:prSet presAssocID="{313376EE-3BFD-4AFD-B0FC-4ABEEB28FAF9}" presName="child" presStyleLbl="alignAccFollowNode1" presStyleIdx="0" presStyleCnt="2" custScaleY="68827">
        <dgm:presLayoutVars>
          <dgm:chMax val="0"/>
          <dgm:bulletEnabled val="1"/>
        </dgm:presLayoutVars>
      </dgm:prSet>
      <dgm:spPr/>
    </dgm:pt>
    <dgm:pt modelId="{EC88A93A-8814-4922-95A8-D4F684D3B4D6}" type="pres">
      <dgm:prSet presAssocID="{C9238CE2-AE67-40CC-BB80-1F26F026F955}" presName="hSp" presStyleCnt="0"/>
      <dgm:spPr/>
    </dgm:pt>
    <dgm:pt modelId="{BBB6CB41-F324-46CD-9E51-7A623BABA87A}" type="pres">
      <dgm:prSet presAssocID="{BD78EC38-89DC-4D44-8F39-597FC21D66CD}" presName="vertFlow" presStyleCnt="0"/>
      <dgm:spPr/>
    </dgm:pt>
    <dgm:pt modelId="{67F99A87-ED0F-4BCF-87BB-827CAE16B7F4}" type="pres">
      <dgm:prSet presAssocID="{BD78EC38-89DC-4D44-8F39-597FC21D66CD}" presName="header" presStyleLbl="node1" presStyleIdx="1" presStyleCnt="2"/>
      <dgm:spPr/>
    </dgm:pt>
    <dgm:pt modelId="{76962595-330F-47E4-81AA-05048CDCF9C0}" type="pres">
      <dgm:prSet presAssocID="{40ED765C-F21A-4EC7-BA17-9DC3CC2A0478}" presName="parTrans" presStyleLbl="sibTrans2D1" presStyleIdx="1" presStyleCnt="2"/>
      <dgm:spPr/>
    </dgm:pt>
    <dgm:pt modelId="{0EEF3BFC-53A3-4F15-8145-41FC394A3D18}" type="pres">
      <dgm:prSet presAssocID="{69177EE1-6F20-421E-B1A7-440CCB3C6BE5}" presName="child" presStyleLbl="alignAccFollowNode1" presStyleIdx="1" presStyleCnt="2" custScaleY="61528">
        <dgm:presLayoutVars>
          <dgm:chMax val="0"/>
          <dgm:bulletEnabled val="1"/>
        </dgm:presLayoutVars>
      </dgm:prSet>
      <dgm:spPr/>
    </dgm:pt>
  </dgm:ptLst>
  <dgm:cxnLst>
    <dgm:cxn modelId="{905D0E3F-2FD3-45DD-850F-5B7713F3E95D}" srcId="{BD78EC38-89DC-4D44-8F39-597FC21D66CD}" destId="{69177EE1-6F20-421E-B1A7-440CCB3C6BE5}" srcOrd="0" destOrd="0" parTransId="{40ED765C-F21A-4EC7-BA17-9DC3CC2A0478}" sibTransId="{79312523-C879-4C7D-9C61-384877435FAC}"/>
    <dgm:cxn modelId="{20F45441-E770-444A-8A90-2E5B661C6042}" srcId="{03B42184-D607-4E31-81FE-5041A5505FBC}" destId="{C9238CE2-AE67-40CC-BB80-1F26F026F955}" srcOrd="0" destOrd="0" parTransId="{E2D19BB8-002F-4CF3-872A-DDA0117311B4}" sibTransId="{E60B20C2-4355-4F8D-9D7E-AB43813D1FB1}"/>
    <dgm:cxn modelId="{5D806042-05D9-4FEC-8E8C-ECD28DBA91DA}" srcId="{C9238CE2-AE67-40CC-BB80-1F26F026F955}" destId="{313376EE-3BFD-4AFD-B0FC-4ABEEB28FAF9}" srcOrd="0" destOrd="0" parTransId="{1863BDF0-E2BD-4BBA-A42B-90079AC0EE10}" sibTransId="{23FBC856-CA78-406F-883F-FE2AC7064B4B}"/>
    <dgm:cxn modelId="{8D462A68-AB3E-4CEE-9FAF-7C3EC0F0DB75}" type="presOf" srcId="{69177EE1-6F20-421E-B1A7-440CCB3C6BE5}" destId="{0EEF3BFC-53A3-4F15-8145-41FC394A3D18}" srcOrd="0" destOrd="0" presId="urn:microsoft.com/office/officeart/2005/8/layout/lProcess1"/>
    <dgm:cxn modelId="{1B212C4D-47E2-42C6-A24F-6726A99B2E37}" type="presOf" srcId="{03B42184-D607-4E31-81FE-5041A5505FBC}" destId="{F7D8C574-9AD3-46E4-BBE5-438C8BF4BF9C}" srcOrd="0" destOrd="0" presId="urn:microsoft.com/office/officeart/2005/8/layout/lProcess1"/>
    <dgm:cxn modelId="{C00D6677-0B6A-4E63-92EB-40FEF3376838}" type="presOf" srcId="{BD78EC38-89DC-4D44-8F39-597FC21D66CD}" destId="{67F99A87-ED0F-4BCF-87BB-827CAE16B7F4}" srcOrd="0" destOrd="0" presId="urn:microsoft.com/office/officeart/2005/8/layout/lProcess1"/>
    <dgm:cxn modelId="{E274C658-0A54-402D-AF38-D9C9E07E0605}" type="presOf" srcId="{1863BDF0-E2BD-4BBA-A42B-90079AC0EE10}" destId="{414A272D-17F4-4348-B262-0587B44D1D40}" srcOrd="0" destOrd="0" presId="urn:microsoft.com/office/officeart/2005/8/layout/lProcess1"/>
    <dgm:cxn modelId="{855A4E7A-134D-4AEE-8F4C-1652B0D05455}" type="presOf" srcId="{313376EE-3BFD-4AFD-B0FC-4ABEEB28FAF9}" destId="{EF530298-E1BE-41D4-8431-39687C57561C}" srcOrd="0" destOrd="0" presId="urn:microsoft.com/office/officeart/2005/8/layout/lProcess1"/>
    <dgm:cxn modelId="{6C668E8F-8BE5-4DAF-8307-14ADCC1C794B}" type="presOf" srcId="{C9238CE2-AE67-40CC-BB80-1F26F026F955}" destId="{DA0057B2-445F-4341-9D4C-00857F18E9E5}" srcOrd="0" destOrd="0" presId="urn:microsoft.com/office/officeart/2005/8/layout/lProcess1"/>
    <dgm:cxn modelId="{C54383D0-2A57-4D83-9DB7-5F9F7D437001}" type="presOf" srcId="{40ED765C-F21A-4EC7-BA17-9DC3CC2A0478}" destId="{76962595-330F-47E4-81AA-05048CDCF9C0}" srcOrd="0" destOrd="0" presId="urn:microsoft.com/office/officeart/2005/8/layout/lProcess1"/>
    <dgm:cxn modelId="{94642FE8-BFBB-407F-B72E-4900B9FA0295}" srcId="{03B42184-D607-4E31-81FE-5041A5505FBC}" destId="{BD78EC38-89DC-4D44-8F39-597FC21D66CD}" srcOrd="1" destOrd="0" parTransId="{0EE9C3F7-59D6-432C-8EA2-A0D81996D21B}" sibTransId="{FAE404A7-2229-4911-8A36-5F155195D062}"/>
    <dgm:cxn modelId="{3AF877F7-5106-45BE-8E80-D219B4C6A667}" type="presParOf" srcId="{F7D8C574-9AD3-46E4-BBE5-438C8BF4BF9C}" destId="{4E7B17BE-A9EF-4EE6-BA77-3DBCAA7DE31A}" srcOrd="0" destOrd="0" presId="urn:microsoft.com/office/officeart/2005/8/layout/lProcess1"/>
    <dgm:cxn modelId="{B2F69A7E-A3DB-4EC4-8E29-22802F09396D}" type="presParOf" srcId="{4E7B17BE-A9EF-4EE6-BA77-3DBCAA7DE31A}" destId="{DA0057B2-445F-4341-9D4C-00857F18E9E5}" srcOrd="0" destOrd="0" presId="urn:microsoft.com/office/officeart/2005/8/layout/lProcess1"/>
    <dgm:cxn modelId="{991A23BA-2B8E-4545-8766-06F8C727013F}" type="presParOf" srcId="{4E7B17BE-A9EF-4EE6-BA77-3DBCAA7DE31A}" destId="{414A272D-17F4-4348-B262-0587B44D1D40}" srcOrd="1" destOrd="0" presId="urn:microsoft.com/office/officeart/2005/8/layout/lProcess1"/>
    <dgm:cxn modelId="{7AC8AC2C-874F-490F-B473-CB3CB185E3E8}" type="presParOf" srcId="{4E7B17BE-A9EF-4EE6-BA77-3DBCAA7DE31A}" destId="{EF530298-E1BE-41D4-8431-39687C57561C}" srcOrd="2" destOrd="0" presId="urn:microsoft.com/office/officeart/2005/8/layout/lProcess1"/>
    <dgm:cxn modelId="{F968D84D-B1F0-4411-9022-E63350B73AE9}" type="presParOf" srcId="{F7D8C574-9AD3-46E4-BBE5-438C8BF4BF9C}" destId="{EC88A93A-8814-4922-95A8-D4F684D3B4D6}" srcOrd="1" destOrd="0" presId="urn:microsoft.com/office/officeart/2005/8/layout/lProcess1"/>
    <dgm:cxn modelId="{297C2438-AF2A-4BD5-9C29-41661430D294}" type="presParOf" srcId="{F7D8C574-9AD3-46E4-BBE5-438C8BF4BF9C}" destId="{BBB6CB41-F324-46CD-9E51-7A623BABA87A}" srcOrd="2" destOrd="0" presId="urn:microsoft.com/office/officeart/2005/8/layout/lProcess1"/>
    <dgm:cxn modelId="{BA4E9F62-3C89-4631-B166-D7E5853E387F}" type="presParOf" srcId="{BBB6CB41-F324-46CD-9E51-7A623BABA87A}" destId="{67F99A87-ED0F-4BCF-87BB-827CAE16B7F4}" srcOrd="0" destOrd="0" presId="urn:microsoft.com/office/officeart/2005/8/layout/lProcess1"/>
    <dgm:cxn modelId="{33C47AD7-D8FD-4374-99AC-08D9688B6981}" type="presParOf" srcId="{BBB6CB41-F324-46CD-9E51-7A623BABA87A}" destId="{76962595-330F-47E4-81AA-05048CDCF9C0}" srcOrd="1" destOrd="0" presId="urn:microsoft.com/office/officeart/2005/8/layout/lProcess1"/>
    <dgm:cxn modelId="{7DC7776A-825F-4BBB-937F-EAFBA39D344B}" type="presParOf" srcId="{BBB6CB41-F324-46CD-9E51-7A623BABA87A}" destId="{0EEF3BFC-53A3-4F15-8145-41FC394A3D1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36571-6C06-4748-81D1-E6D4E653DA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D446E0-CF72-47FF-9AD4-D4C702B912EA}">
      <dgm:prSet/>
      <dgm:spPr/>
      <dgm:t>
        <a:bodyPr/>
        <a:lstStyle/>
        <a:p>
          <a:r>
            <a:rPr lang="pl-PL" b="1"/>
            <a:t>Rola Koordynatora ON:</a:t>
          </a:r>
          <a:endParaRPr lang="pl-PL"/>
        </a:p>
      </dgm:t>
    </dgm:pt>
    <dgm:pt modelId="{90E6483B-1D0C-43DE-8866-770E984AA664}" type="parTrans" cxnId="{A8F7DFE8-8757-41DA-BDF6-DA2B798A191C}">
      <dgm:prSet/>
      <dgm:spPr/>
      <dgm:t>
        <a:bodyPr/>
        <a:lstStyle/>
        <a:p>
          <a:endParaRPr lang="pl-PL"/>
        </a:p>
      </dgm:t>
    </dgm:pt>
    <dgm:pt modelId="{0DE0B605-8C21-4FD9-93A3-96AE26B12B39}" type="sibTrans" cxnId="{A8F7DFE8-8757-41DA-BDF6-DA2B798A191C}">
      <dgm:prSet/>
      <dgm:spPr/>
      <dgm:t>
        <a:bodyPr/>
        <a:lstStyle/>
        <a:p>
          <a:endParaRPr lang="pl-PL"/>
        </a:p>
      </dgm:t>
    </dgm:pt>
    <dgm:pt modelId="{6FFE0488-8BC7-403B-924C-2D5DDCC72032}">
      <dgm:prSet/>
      <dgm:spPr/>
      <dgm:t>
        <a:bodyPr/>
        <a:lstStyle/>
        <a:p>
          <a:r>
            <a:rPr lang="pl-PL"/>
            <a:t>wsparcie procesów związanych z publikowaniem otwartym (wybór licencji, wybór czasopisma, zawartość umowy wydawniczej, podstawowe informacje o Repozytorium, informowanie o programach publikowania otwartego lub innych źródłach finansowania OA)</a:t>
          </a:r>
        </a:p>
      </dgm:t>
    </dgm:pt>
    <dgm:pt modelId="{1633AD7B-1DBA-4536-8CD7-C39B461C295A}" type="parTrans" cxnId="{8372726B-562B-4741-8B28-83F374A04337}">
      <dgm:prSet/>
      <dgm:spPr/>
      <dgm:t>
        <a:bodyPr/>
        <a:lstStyle/>
        <a:p>
          <a:endParaRPr lang="pl-PL"/>
        </a:p>
      </dgm:t>
    </dgm:pt>
    <dgm:pt modelId="{A632463A-0DD0-474A-9B31-4CFB2B897830}" type="sibTrans" cxnId="{8372726B-562B-4741-8B28-83F374A04337}">
      <dgm:prSet/>
      <dgm:spPr/>
      <dgm:t>
        <a:bodyPr/>
        <a:lstStyle/>
        <a:p>
          <a:endParaRPr lang="pl-PL"/>
        </a:p>
      </dgm:t>
    </dgm:pt>
    <dgm:pt modelId="{A3C20BE8-D28B-419A-A16A-12D4924D3876}">
      <dgm:prSet/>
      <dgm:spPr/>
      <dgm:t>
        <a:bodyPr/>
        <a:lstStyle/>
        <a:p>
          <a:r>
            <a:rPr lang="pl-PL" b="1"/>
            <a:t>Rola koordynatorów wydziałowych Repozytorium UWr:</a:t>
          </a:r>
          <a:endParaRPr lang="pl-PL"/>
        </a:p>
      </dgm:t>
    </dgm:pt>
    <dgm:pt modelId="{1A37B703-AA93-4420-A1FE-D8BBD05DB0EA}" type="parTrans" cxnId="{410844BB-E896-408B-8E8B-332A2502ED43}">
      <dgm:prSet/>
      <dgm:spPr/>
      <dgm:t>
        <a:bodyPr/>
        <a:lstStyle/>
        <a:p>
          <a:endParaRPr lang="pl-PL"/>
        </a:p>
      </dgm:t>
    </dgm:pt>
    <dgm:pt modelId="{AFCB517B-D170-4A2E-B527-B44D1B72F217}" type="sibTrans" cxnId="{410844BB-E896-408B-8E8B-332A2502ED43}">
      <dgm:prSet/>
      <dgm:spPr/>
      <dgm:t>
        <a:bodyPr/>
        <a:lstStyle/>
        <a:p>
          <a:endParaRPr lang="pl-PL"/>
        </a:p>
      </dgm:t>
    </dgm:pt>
    <dgm:pt modelId="{870D67D0-F8F8-4412-83F1-58198DB96885}">
      <dgm:prSet/>
      <dgm:spPr/>
      <dgm:t>
        <a:bodyPr/>
        <a:lstStyle/>
        <a:p>
          <a:r>
            <a:rPr lang="pl-PL"/>
            <a:t>sprawdzanie poprawności danych wprowadzanych do </a:t>
          </a:r>
          <a:r>
            <a:rPr lang="pl-PL" err="1"/>
            <a:t>RUWr</a:t>
          </a:r>
          <a:r>
            <a:rPr lang="pl-PL"/>
            <a:t> przez redaktorów</a:t>
          </a:r>
        </a:p>
      </dgm:t>
    </dgm:pt>
    <dgm:pt modelId="{A1EC4CDD-1A6E-45BD-BB6A-D730B0FD6FAB}" type="parTrans" cxnId="{1D2F3A30-846E-47FE-B9E8-BEFA9FDFEC94}">
      <dgm:prSet/>
      <dgm:spPr/>
      <dgm:t>
        <a:bodyPr/>
        <a:lstStyle/>
        <a:p>
          <a:endParaRPr lang="pl-PL"/>
        </a:p>
      </dgm:t>
    </dgm:pt>
    <dgm:pt modelId="{086F8C6E-5BEC-472C-9C7D-9CF54579C551}" type="sibTrans" cxnId="{1D2F3A30-846E-47FE-B9E8-BEFA9FDFEC94}">
      <dgm:prSet/>
      <dgm:spPr/>
      <dgm:t>
        <a:bodyPr/>
        <a:lstStyle/>
        <a:p>
          <a:endParaRPr lang="pl-PL"/>
        </a:p>
      </dgm:t>
    </dgm:pt>
    <dgm:pt modelId="{725D0EB0-9F18-403D-B2ED-03EFEE33D4BD}">
      <dgm:prSet/>
      <dgm:spPr/>
      <dgm:t>
        <a:bodyPr/>
        <a:lstStyle/>
        <a:p>
          <a:r>
            <a:rPr lang="pl-PL"/>
            <a:t>zbieranie zgód, weryfikacja poprawności licencji deponowanych materiałów</a:t>
          </a:r>
        </a:p>
      </dgm:t>
    </dgm:pt>
    <dgm:pt modelId="{E7B78857-7AD2-4B4F-B4B1-D35710EDA433}" type="parTrans" cxnId="{DECBEB02-611A-46D5-8C95-DD8486419960}">
      <dgm:prSet/>
      <dgm:spPr/>
      <dgm:t>
        <a:bodyPr/>
        <a:lstStyle/>
        <a:p>
          <a:endParaRPr lang="pl-PL"/>
        </a:p>
      </dgm:t>
    </dgm:pt>
    <dgm:pt modelId="{D59B1C8F-FD58-4724-8897-E7FD19159167}" type="sibTrans" cxnId="{DECBEB02-611A-46D5-8C95-DD8486419960}">
      <dgm:prSet/>
      <dgm:spPr/>
      <dgm:t>
        <a:bodyPr/>
        <a:lstStyle/>
        <a:p>
          <a:endParaRPr lang="pl-PL"/>
        </a:p>
      </dgm:t>
    </dgm:pt>
    <dgm:pt modelId="{9D453521-318C-4A7D-BFF2-C97A723A2802}">
      <dgm:prSet/>
      <dgm:spPr/>
      <dgm:t>
        <a:bodyPr/>
        <a:lstStyle/>
        <a:p>
          <a:r>
            <a:rPr lang="pl-PL" b="1"/>
            <a:t>Rola redaktorów </a:t>
          </a:r>
          <a:r>
            <a:rPr lang="pl-PL" b="1" err="1"/>
            <a:t>RUWr</a:t>
          </a:r>
          <a:r>
            <a:rPr lang="pl-PL" b="1"/>
            <a:t>: </a:t>
          </a:r>
          <a:endParaRPr lang="pl-PL"/>
        </a:p>
      </dgm:t>
    </dgm:pt>
    <dgm:pt modelId="{F5F0491B-3EBB-4F98-9F11-9A0F7794C187}" type="parTrans" cxnId="{56E7C5E3-AFF3-4FC9-AA3F-1DF7FC287D94}">
      <dgm:prSet/>
      <dgm:spPr/>
      <dgm:t>
        <a:bodyPr/>
        <a:lstStyle/>
        <a:p>
          <a:endParaRPr lang="pl-PL"/>
        </a:p>
      </dgm:t>
    </dgm:pt>
    <dgm:pt modelId="{9547F6F4-0C9B-44D9-BF0D-7F25193B43E9}" type="sibTrans" cxnId="{56E7C5E3-AFF3-4FC9-AA3F-1DF7FC287D94}">
      <dgm:prSet/>
      <dgm:spPr/>
      <dgm:t>
        <a:bodyPr/>
        <a:lstStyle/>
        <a:p>
          <a:endParaRPr lang="pl-PL"/>
        </a:p>
      </dgm:t>
    </dgm:pt>
    <dgm:pt modelId="{831F297A-36BA-49CB-9540-8D3959562DE0}">
      <dgm:prSet/>
      <dgm:spPr/>
      <dgm:t>
        <a:bodyPr/>
        <a:lstStyle/>
        <a:p>
          <a:r>
            <a:rPr lang="pl-PL"/>
            <a:t>wsparcie techniczne i merytoryczne procesu deponowania publikacji</a:t>
          </a:r>
        </a:p>
      </dgm:t>
    </dgm:pt>
    <dgm:pt modelId="{4EC4EF71-0C86-4212-8784-E609ABD2C9F3}" type="parTrans" cxnId="{E0B89D5C-E6F2-474E-9F53-177D9A3EE4D1}">
      <dgm:prSet/>
      <dgm:spPr/>
      <dgm:t>
        <a:bodyPr/>
        <a:lstStyle/>
        <a:p>
          <a:endParaRPr lang="pl-PL"/>
        </a:p>
      </dgm:t>
    </dgm:pt>
    <dgm:pt modelId="{3BC0DACB-DFCA-40C6-86EF-7F326EBA4F78}" type="sibTrans" cxnId="{E0B89D5C-E6F2-474E-9F53-177D9A3EE4D1}">
      <dgm:prSet/>
      <dgm:spPr/>
      <dgm:t>
        <a:bodyPr/>
        <a:lstStyle/>
        <a:p>
          <a:endParaRPr lang="pl-PL"/>
        </a:p>
      </dgm:t>
    </dgm:pt>
    <dgm:pt modelId="{0B664514-3637-4E50-936F-39979FDA5A69}">
      <dgm:prSet/>
      <dgm:spPr/>
      <dgm:t>
        <a:bodyPr/>
        <a:lstStyle/>
        <a:p>
          <a:r>
            <a:rPr lang="pl-PL"/>
            <a:t>sprawdzanie poprawności technicznego przygotowania plików do zdeponowania</a:t>
          </a:r>
        </a:p>
      </dgm:t>
    </dgm:pt>
    <dgm:pt modelId="{FAD9F2A9-08B2-4B43-B69C-24C4B14BD892}" type="parTrans" cxnId="{C7BF3F8A-C875-4EDC-BA54-FC11457E5CB9}">
      <dgm:prSet/>
      <dgm:spPr/>
      <dgm:t>
        <a:bodyPr/>
        <a:lstStyle/>
        <a:p>
          <a:endParaRPr lang="pl-PL"/>
        </a:p>
      </dgm:t>
    </dgm:pt>
    <dgm:pt modelId="{301EFB28-910E-47B5-9A5E-B507DDDC87D7}" type="sibTrans" cxnId="{C7BF3F8A-C875-4EDC-BA54-FC11457E5CB9}">
      <dgm:prSet/>
      <dgm:spPr/>
      <dgm:t>
        <a:bodyPr/>
        <a:lstStyle/>
        <a:p>
          <a:endParaRPr lang="pl-PL"/>
        </a:p>
      </dgm:t>
    </dgm:pt>
    <dgm:pt modelId="{F693F744-0193-4A94-9A58-FA3C66B6A613}">
      <dgm:prSet/>
      <dgm:spPr/>
      <dgm:t>
        <a:bodyPr/>
        <a:lstStyle/>
        <a:p>
          <a:r>
            <a:rPr lang="pl-PL"/>
            <a:t>współpraca z autorami </a:t>
          </a:r>
        </a:p>
      </dgm:t>
    </dgm:pt>
    <dgm:pt modelId="{9D6C41FD-8879-4716-B7D9-09249916999A}" type="parTrans" cxnId="{CC389C0B-4708-46EC-A6DE-E75EE567ADC0}">
      <dgm:prSet/>
      <dgm:spPr/>
      <dgm:t>
        <a:bodyPr/>
        <a:lstStyle/>
        <a:p>
          <a:endParaRPr lang="pl-PL"/>
        </a:p>
      </dgm:t>
    </dgm:pt>
    <dgm:pt modelId="{A5739FDF-E5CB-4547-87B9-1B88345F78F0}" type="sibTrans" cxnId="{CC389C0B-4708-46EC-A6DE-E75EE567ADC0}">
      <dgm:prSet/>
      <dgm:spPr/>
      <dgm:t>
        <a:bodyPr/>
        <a:lstStyle/>
        <a:p>
          <a:endParaRPr lang="pl-PL"/>
        </a:p>
      </dgm:t>
    </dgm:pt>
    <dgm:pt modelId="{0A7A8C85-7349-460A-9254-92D80B36A5CD}">
      <dgm:prSet/>
      <dgm:spPr/>
      <dgm:t>
        <a:bodyPr/>
        <a:lstStyle/>
        <a:p>
          <a:r>
            <a:rPr lang="pl-PL" b="0" i="0"/>
            <a:t>kontrola procesu deponowania w </a:t>
          </a:r>
          <a:r>
            <a:rPr lang="pl-PL" b="0" i="0" err="1"/>
            <a:t>RUWr</a:t>
          </a:r>
          <a:r>
            <a:rPr lang="pl-PL" b="0" i="0"/>
            <a:t> elementów dorobku naukowo-badawczego pracowników, doktorantów oraz innych osób, które afiliowały dorobek naukowo-badawczy przy Uniwersytecie Wrocławskim;</a:t>
          </a:r>
          <a:endParaRPr lang="pl-PL"/>
        </a:p>
      </dgm:t>
    </dgm:pt>
    <dgm:pt modelId="{C55B7AED-8B4C-4DCD-9788-87CCBFFCCFFF}" type="parTrans" cxnId="{9EC1E9D6-9F05-40C4-BF7F-51796F4E3885}">
      <dgm:prSet/>
      <dgm:spPr/>
      <dgm:t>
        <a:bodyPr/>
        <a:lstStyle/>
        <a:p>
          <a:endParaRPr lang="pl-PL"/>
        </a:p>
      </dgm:t>
    </dgm:pt>
    <dgm:pt modelId="{C64EB7DE-30F6-44DB-B0FA-BF9CD6F2F805}" type="sibTrans" cxnId="{9EC1E9D6-9F05-40C4-BF7F-51796F4E3885}">
      <dgm:prSet/>
      <dgm:spPr/>
      <dgm:t>
        <a:bodyPr/>
        <a:lstStyle/>
        <a:p>
          <a:endParaRPr lang="pl-PL"/>
        </a:p>
      </dgm:t>
    </dgm:pt>
    <dgm:pt modelId="{1AA4895E-8D84-4F9E-99C6-DBEC0D9E19E9}">
      <dgm:prSet/>
      <dgm:spPr/>
      <dgm:t>
        <a:bodyPr/>
        <a:lstStyle/>
        <a:p>
          <a:r>
            <a:rPr lang="pl-PL" b="0" i="0"/>
            <a:t>zbieranie informacji zwrotnej od pracowników naukowych oraz doktorantów i studentów w zakresie ich potrzeb na dostęp do poszczególnych baz danych, czasopism elektronicznych; przekazywanie informacji do Oddziału Informacji Naukowej Biblioteki Uniwersyteckiej;</a:t>
          </a:r>
        </a:p>
      </dgm:t>
    </dgm:pt>
    <dgm:pt modelId="{016099C8-D9C5-4077-BFAC-BC9146D86DC3}" type="parTrans" cxnId="{DE2D1B13-94FA-408D-8DA6-9C33999A1156}">
      <dgm:prSet/>
      <dgm:spPr/>
      <dgm:t>
        <a:bodyPr/>
        <a:lstStyle/>
        <a:p>
          <a:endParaRPr lang="pl-PL"/>
        </a:p>
      </dgm:t>
    </dgm:pt>
    <dgm:pt modelId="{7EF9D762-497A-42F9-8095-5C719BA5852E}" type="sibTrans" cxnId="{DE2D1B13-94FA-408D-8DA6-9C33999A1156}">
      <dgm:prSet/>
      <dgm:spPr/>
      <dgm:t>
        <a:bodyPr/>
        <a:lstStyle/>
        <a:p>
          <a:endParaRPr lang="pl-PL"/>
        </a:p>
      </dgm:t>
    </dgm:pt>
    <dgm:pt modelId="{685CCE6B-B297-41C8-93B9-911EDFC9403B}">
      <dgm:prSet/>
      <dgm:spPr/>
      <dgm:t>
        <a:bodyPr/>
        <a:lstStyle/>
        <a:p>
          <a:r>
            <a:rPr lang="pl-PL"/>
            <a:t>nadzorowanie selekcji materiałów deponowanych w </a:t>
          </a:r>
          <a:r>
            <a:rPr lang="pl-PL" err="1"/>
            <a:t>RUWr</a:t>
          </a:r>
          <a:endParaRPr lang="pl-PL"/>
        </a:p>
      </dgm:t>
    </dgm:pt>
    <dgm:pt modelId="{9EE48C37-6358-4955-BF28-D9D1E31F962F}" type="parTrans" cxnId="{FA75618E-261A-4BEB-9A9D-6DAFC0B4A5BB}">
      <dgm:prSet/>
      <dgm:spPr/>
      <dgm:t>
        <a:bodyPr/>
        <a:lstStyle/>
        <a:p>
          <a:endParaRPr lang="pl-PL"/>
        </a:p>
      </dgm:t>
    </dgm:pt>
    <dgm:pt modelId="{B83DA76D-2B77-41F9-B212-7456245FC12C}" type="sibTrans" cxnId="{FA75618E-261A-4BEB-9A9D-6DAFC0B4A5BB}">
      <dgm:prSet/>
      <dgm:spPr/>
      <dgm:t>
        <a:bodyPr/>
        <a:lstStyle/>
        <a:p>
          <a:endParaRPr lang="pl-PL"/>
        </a:p>
      </dgm:t>
    </dgm:pt>
    <dgm:pt modelId="{4824878E-AAB3-4A2A-9DC6-A6AB18E9CEE6}" type="pres">
      <dgm:prSet presAssocID="{41336571-6C06-4748-81D1-E6D4E653DA73}" presName="linear" presStyleCnt="0">
        <dgm:presLayoutVars>
          <dgm:dir/>
          <dgm:animLvl val="lvl"/>
          <dgm:resizeHandles val="exact"/>
        </dgm:presLayoutVars>
      </dgm:prSet>
      <dgm:spPr/>
    </dgm:pt>
    <dgm:pt modelId="{DD78278B-6FC0-4EB8-9F16-8B8DC24E83E7}" type="pres">
      <dgm:prSet presAssocID="{C9D446E0-CF72-47FF-9AD4-D4C702B912EA}" presName="parentLin" presStyleCnt="0"/>
      <dgm:spPr/>
    </dgm:pt>
    <dgm:pt modelId="{39E694F5-0EF2-4D81-8E41-5AA0ADEB8C5C}" type="pres">
      <dgm:prSet presAssocID="{C9D446E0-CF72-47FF-9AD4-D4C702B912EA}" presName="parentLeftMargin" presStyleLbl="node1" presStyleIdx="0" presStyleCnt="3"/>
      <dgm:spPr/>
    </dgm:pt>
    <dgm:pt modelId="{8323C6A0-812B-49BB-B7C3-E19D38AAE8F3}" type="pres">
      <dgm:prSet presAssocID="{C9D446E0-CF72-47FF-9AD4-D4C702B912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DC41E9-2091-432E-A801-6417753BF3BF}" type="pres">
      <dgm:prSet presAssocID="{C9D446E0-CF72-47FF-9AD4-D4C702B912EA}" presName="negativeSpace" presStyleCnt="0"/>
      <dgm:spPr/>
    </dgm:pt>
    <dgm:pt modelId="{D0AAD4B4-DB79-43EE-B72E-2693C7F81DBB}" type="pres">
      <dgm:prSet presAssocID="{C9D446E0-CF72-47FF-9AD4-D4C702B912EA}" presName="childText" presStyleLbl="conFgAcc1" presStyleIdx="0" presStyleCnt="3">
        <dgm:presLayoutVars>
          <dgm:bulletEnabled val="1"/>
        </dgm:presLayoutVars>
      </dgm:prSet>
      <dgm:spPr/>
    </dgm:pt>
    <dgm:pt modelId="{330A397E-802D-4AB6-8F8F-DE33C060BDE6}" type="pres">
      <dgm:prSet presAssocID="{0DE0B605-8C21-4FD9-93A3-96AE26B12B39}" presName="spaceBetweenRectangles" presStyleCnt="0"/>
      <dgm:spPr/>
    </dgm:pt>
    <dgm:pt modelId="{0FF64202-5ABF-414B-BAA4-BE64D82510BD}" type="pres">
      <dgm:prSet presAssocID="{A3C20BE8-D28B-419A-A16A-12D4924D3876}" presName="parentLin" presStyleCnt="0"/>
      <dgm:spPr/>
    </dgm:pt>
    <dgm:pt modelId="{85ECDB0B-31E9-45F8-9CD9-D29B2CD51CAA}" type="pres">
      <dgm:prSet presAssocID="{A3C20BE8-D28B-419A-A16A-12D4924D3876}" presName="parentLeftMargin" presStyleLbl="node1" presStyleIdx="0" presStyleCnt="3"/>
      <dgm:spPr/>
    </dgm:pt>
    <dgm:pt modelId="{FFC7D981-8D42-4A9F-9DA3-DF3EEE006BF5}" type="pres">
      <dgm:prSet presAssocID="{A3C20BE8-D28B-419A-A16A-12D4924D387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88BCC4-828A-46D1-8EF4-1FE5E414605D}" type="pres">
      <dgm:prSet presAssocID="{A3C20BE8-D28B-419A-A16A-12D4924D3876}" presName="negativeSpace" presStyleCnt="0"/>
      <dgm:spPr/>
    </dgm:pt>
    <dgm:pt modelId="{BCA5BDFB-0AF9-4D5E-9663-8B5DDE24A1CC}" type="pres">
      <dgm:prSet presAssocID="{A3C20BE8-D28B-419A-A16A-12D4924D3876}" presName="childText" presStyleLbl="conFgAcc1" presStyleIdx="1" presStyleCnt="3">
        <dgm:presLayoutVars>
          <dgm:bulletEnabled val="1"/>
        </dgm:presLayoutVars>
      </dgm:prSet>
      <dgm:spPr/>
    </dgm:pt>
    <dgm:pt modelId="{3A8FC9E6-DEF8-4946-BEE5-5E7CD936520B}" type="pres">
      <dgm:prSet presAssocID="{AFCB517B-D170-4A2E-B527-B44D1B72F217}" presName="spaceBetweenRectangles" presStyleCnt="0"/>
      <dgm:spPr/>
    </dgm:pt>
    <dgm:pt modelId="{9B0AABDD-EF32-4CE2-BB04-3D7AD348F86E}" type="pres">
      <dgm:prSet presAssocID="{9D453521-318C-4A7D-BFF2-C97A723A2802}" presName="parentLin" presStyleCnt="0"/>
      <dgm:spPr/>
    </dgm:pt>
    <dgm:pt modelId="{A1548E6D-AB8F-4D78-9536-8D5BE3C76D6F}" type="pres">
      <dgm:prSet presAssocID="{9D453521-318C-4A7D-BFF2-C97A723A2802}" presName="parentLeftMargin" presStyleLbl="node1" presStyleIdx="1" presStyleCnt="3"/>
      <dgm:spPr/>
    </dgm:pt>
    <dgm:pt modelId="{A7BE1FFC-C232-4B89-82E8-05112C0EDEFF}" type="pres">
      <dgm:prSet presAssocID="{9D453521-318C-4A7D-BFF2-C97A723A280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38EBC1-6E29-4BCB-A13A-5E1888E8C2BE}" type="pres">
      <dgm:prSet presAssocID="{9D453521-318C-4A7D-BFF2-C97A723A2802}" presName="negativeSpace" presStyleCnt="0"/>
      <dgm:spPr/>
    </dgm:pt>
    <dgm:pt modelId="{7318C7AE-88B3-4FB6-BA9E-2B80A3762D9F}" type="pres">
      <dgm:prSet presAssocID="{9D453521-318C-4A7D-BFF2-C97A723A280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ECBEB02-611A-46D5-8C95-DD8486419960}" srcId="{A3C20BE8-D28B-419A-A16A-12D4924D3876}" destId="{725D0EB0-9F18-403D-B2ED-03EFEE33D4BD}" srcOrd="1" destOrd="0" parTransId="{E7B78857-7AD2-4B4F-B4B1-D35710EDA433}" sibTransId="{D59B1C8F-FD58-4724-8897-E7FD19159167}"/>
    <dgm:cxn modelId="{08266B09-AC3C-464C-8DF7-73AEA90D840C}" type="presOf" srcId="{9D453521-318C-4A7D-BFF2-C97A723A2802}" destId="{A7BE1FFC-C232-4B89-82E8-05112C0EDEFF}" srcOrd="1" destOrd="0" presId="urn:microsoft.com/office/officeart/2005/8/layout/list1"/>
    <dgm:cxn modelId="{CC389C0B-4708-46EC-A6DE-E75EE567ADC0}" srcId="{9D453521-318C-4A7D-BFF2-C97A723A2802}" destId="{F693F744-0193-4A94-9A58-FA3C66B6A613}" srcOrd="2" destOrd="0" parTransId="{9D6C41FD-8879-4716-B7D9-09249916999A}" sibTransId="{A5739FDF-E5CB-4547-87B9-1B88345F78F0}"/>
    <dgm:cxn modelId="{DE2D1B13-94FA-408D-8DA6-9C33999A1156}" srcId="{C9D446E0-CF72-47FF-9AD4-D4C702B912EA}" destId="{1AA4895E-8D84-4F9E-99C6-DBEC0D9E19E9}" srcOrd="2" destOrd="0" parTransId="{016099C8-D9C5-4077-BFAC-BC9146D86DC3}" sibTransId="{7EF9D762-497A-42F9-8095-5C719BA5852E}"/>
    <dgm:cxn modelId="{18FEB721-3466-4F4F-AE6A-437E0E74714B}" type="presOf" srcId="{725D0EB0-9F18-403D-B2ED-03EFEE33D4BD}" destId="{BCA5BDFB-0AF9-4D5E-9663-8B5DDE24A1CC}" srcOrd="0" destOrd="1" presId="urn:microsoft.com/office/officeart/2005/8/layout/list1"/>
    <dgm:cxn modelId="{1D3B0522-39DD-4CE5-A9A0-EA1A42CF435A}" type="presOf" srcId="{0A7A8C85-7349-460A-9254-92D80B36A5CD}" destId="{D0AAD4B4-DB79-43EE-B72E-2693C7F81DBB}" srcOrd="0" destOrd="1" presId="urn:microsoft.com/office/officeart/2005/8/layout/list1"/>
    <dgm:cxn modelId="{1D2F3A30-846E-47FE-B9E8-BEFA9FDFEC94}" srcId="{A3C20BE8-D28B-419A-A16A-12D4924D3876}" destId="{870D67D0-F8F8-4412-83F1-58198DB96885}" srcOrd="0" destOrd="0" parTransId="{A1EC4CDD-1A6E-45BD-BB6A-D730B0FD6FAB}" sibTransId="{086F8C6E-5BEC-472C-9C7D-9CF54579C551}"/>
    <dgm:cxn modelId="{75A4FB32-9C63-4017-AF6C-8F0C54762D5F}" type="presOf" srcId="{0B664514-3637-4E50-936F-39979FDA5A69}" destId="{7318C7AE-88B3-4FB6-BA9E-2B80A3762D9F}" srcOrd="0" destOrd="1" presId="urn:microsoft.com/office/officeart/2005/8/layout/list1"/>
    <dgm:cxn modelId="{94BB0B3B-A7A1-41FB-B54D-61D969B659BF}" type="presOf" srcId="{870D67D0-F8F8-4412-83F1-58198DB96885}" destId="{BCA5BDFB-0AF9-4D5E-9663-8B5DDE24A1CC}" srcOrd="0" destOrd="0" presId="urn:microsoft.com/office/officeart/2005/8/layout/list1"/>
    <dgm:cxn modelId="{E0B89D5C-E6F2-474E-9F53-177D9A3EE4D1}" srcId="{9D453521-318C-4A7D-BFF2-C97A723A2802}" destId="{831F297A-36BA-49CB-9540-8D3959562DE0}" srcOrd="0" destOrd="0" parTransId="{4EC4EF71-0C86-4212-8784-E609ABD2C9F3}" sibTransId="{3BC0DACB-DFCA-40C6-86EF-7F326EBA4F78}"/>
    <dgm:cxn modelId="{B7EF8E5F-6848-4039-8B1B-76ADAC040BBC}" type="presOf" srcId="{C9D446E0-CF72-47FF-9AD4-D4C702B912EA}" destId="{39E694F5-0EF2-4D81-8E41-5AA0ADEB8C5C}" srcOrd="0" destOrd="0" presId="urn:microsoft.com/office/officeart/2005/8/layout/list1"/>
    <dgm:cxn modelId="{FF1DE448-7680-4370-9CD3-2D046D5F3102}" type="presOf" srcId="{F693F744-0193-4A94-9A58-FA3C66B6A613}" destId="{7318C7AE-88B3-4FB6-BA9E-2B80A3762D9F}" srcOrd="0" destOrd="2" presId="urn:microsoft.com/office/officeart/2005/8/layout/list1"/>
    <dgm:cxn modelId="{86E7D149-8CB3-4F91-9666-35F68FC0E462}" type="presOf" srcId="{9D453521-318C-4A7D-BFF2-C97A723A2802}" destId="{A1548E6D-AB8F-4D78-9536-8D5BE3C76D6F}" srcOrd="0" destOrd="0" presId="urn:microsoft.com/office/officeart/2005/8/layout/list1"/>
    <dgm:cxn modelId="{8372726B-562B-4741-8B28-83F374A04337}" srcId="{C9D446E0-CF72-47FF-9AD4-D4C702B912EA}" destId="{6FFE0488-8BC7-403B-924C-2D5DDCC72032}" srcOrd="0" destOrd="0" parTransId="{1633AD7B-1DBA-4536-8CD7-C39B461C295A}" sibTransId="{A632463A-0DD0-474A-9B31-4CFB2B897830}"/>
    <dgm:cxn modelId="{6DB6CB83-A52C-45A8-A86F-B365AB6D3757}" type="presOf" srcId="{C9D446E0-CF72-47FF-9AD4-D4C702B912EA}" destId="{8323C6A0-812B-49BB-B7C3-E19D38AAE8F3}" srcOrd="1" destOrd="0" presId="urn:microsoft.com/office/officeart/2005/8/layout/list1"/>
    <dgm:cxn modelId="{882A5A84-F9E2-44D9-A01E-47E5B08BD3A8}" type="presOf" srcId="{6FFE0488-8BC7-403B-924C-2D5DDCC72032}" destId="{D0AAD4B4-DB79-43EE-B72E-2693C7F81DBB}" srcOrd="0" destOrd="0" presId="urn:microsoft.com/office/officeart/2005/8/layout/list1"/>
    <dgm:cxn modelId="{8451A789-2AEE-43CB-88A2-CB2B158CD1E3}" type="presOf" srcId="{41336571-6C06-4748-81D1-E6D4E653DA73}" destId="{4824878E-AAB3-4A2A-9DC6-A6AB18E9CEE6}" srcOrd="0" destOrd="0" presId="urn:microsoft.com/office/officeart/2005/8/layout/list1"/>
    <dgm:cxn modelId="{C7BF3F8A-C875-4EDC-BA54-FC11457E5CB9}" srcId="{9D453521-318C-4A7D-BFF2-C97A723A2802}" destId="{0B664514-3637-4E50-936F-39979FDA5A69}" srcOrd="1" destOrd="0" parTransId="{FAD9F2A9-08B2-4B43-B69C-24C4B14BD892}" sibTransId="{301EFB28-910E-47B5-9A5E-B507DDDC87D7}"/>
    <dgm:cxn modelId="{CCDAA58D-0760-4609-9AED-C6AC548E920A}" type="presOf" srcId="{A3C20BE8-D28B-419A-A16A-12D4924D3876}" destId="{85ECDB0B-31E9-45F8-9CD9-D29B2CD51CAA}" srcOrd="0" destOrd="0" presId="urn:microsoft.com/office/officeart/2005/8/layout/list1"/>
    <dgm:cxn modelId="{FA75618E-261A-4BEB-9A9D-6DAFC0B4A5BB}" srcId="{A3C20BE8-D28B-419A-A16A-12D4924D3876}" destId="{685CCE6B-B297-41C8-93B9-911EDFC9403B}" srcOrd="2" destOrd="0" parTransId="{9EE48C37-6358-4955-BF28-D9D1E31F962F}" sibTransId="{B83DA76D-2B77-41F9-B212-7456245FC12C}"/>
    <dgm:cxn modelId="{E95851A0-B8B7-4A22-AEFB-9C37D12619A4}" type="presOf" srcId="{685CCE6B-B297-41C8-93B9-911EDFC9403B}" destId="{BCA5BDFB-0AF9-4D5E-9663-8B5DDE24A1CC}" srcOrd="0" destOrd="2" presId="urn:microsoft.com/office/officeart/2005/8/layout/list1"/>
    <dgm:cxn modelId="{75A7EABA-2BF3-401C-B7B9-0FCF909F9F2E}" type="presOf" srcId="{1AA4895E-8D84-4F9E-99C6-DBEC0D9E19E9}" destId="{D0AAD4B4-DB79-43EE-B72E-2693C7F81DBB}" srcOrd="0" destOrd="2" presId="urn:microsoft.com/office/officeart/2005/8/layout/list1"/>
    <dgm:cxn modelId="{410844BB-E896-408B-8E8B-332A2502ED43}" srcId="{41336571-6C06-4748-81D1-E6D4E653DA73}" destId="{A3C20BE8-D28B-419A-A16A-12D4924D3876}" srcOrd="1" destOrd="0" parTransId="{1A37B703-AA93-4420-A1FE-D8BBD05DB0EA}" sibTransId="{AFCB517B-D170-4A2E-B527-B44D1B72F217}"/>
    <dgm:cxn modelId="{6A3F8BC4-4119-4628-9BEC-343A686C6043}" type="presOf" srcId="{831F297A-36BA-49CB-9540-8D3959562DE0}" destId="{7318C7AE-88B3-4FB6-BA9E-2B80A3762D9F}" srcOrd="0" destOrd="0" presId="urn:microsoft.com/office/officeart/2005/8/layout/list1"/>
    <dgm:cxn modelId="{9EC1E9D6-9F05-40C4-BF7F-51796F4E3885}" srcId="{C9D446E0-CF72-47FF-9AD4-D4C702B912EA}" destId="{0A7A8C85-7349-460A-9254-92D80B36A5CD}" srcOrd="1" destOrd="0" parTransId="{C55B7AED-8B4C-4DCD-9788-87CCBFFCCFFF}" sibTransId="{C64EB7DE-30F6-44DB-B0FA-BF9CD6F2F805}"/>
    <dgm:cxn modelId="{56E7C5E3-AFF3-4FC9-AA3F-1DF7FC287D94}" srcId="{41336571-6C06-4748-81D1-E6D4E653DA73}" destId="{9D453521-318C-4A7D-BFF2-C97A723A2802}" srcOrd="2" destOrd="0" parTransId="{F5F0491B-3EBB-4F98-9F11-9A0F7794C187}" sibTransId="{9547F6F4-0C9B-44D9-BF0D-7F25193B43E9}"/>
    <dgm:cxn modelId="{A8F7DFE8-8757-41DA-BDF6-DA2B798A191C}" srcId="{41336571-6C06-4748-81D1-E6D4E653DA73}" destId="{C9D446E0-CF72-47FF-9AD4-D4C702B912EA}" srcOrd="0" destOrd="0" parTransId="{90E6483B-1D0C-43DE-8866-770E984AA664}" sibTransId="{0DE0B605-8C21-4FD9-93A3-96AE26B12B39}"/>
    <dgm:cxn modelId="{8FD3ECF4-6C32-4D30-BDD3-ECA4EB600F49}" type="presOf" srcId="{A3C20BE8-D28B-419A-A16A-12D4924D3876}" destId="{FFC7D981-8D42-4A9F-9DA3-DF3EEE006BF5}" srcOrd="1" destOrd="0" presId="urn:microsoft.com/office/officeart/2005/8/layout/list1"/>
    <dgm:cxn modelId="{981BEA25-5834-4EE7-BB89-5989CE14637C}" type="presParOf" srcId="{4824878E-AAB3-4A2A-9DC6-A6AB18E9CEE6}" destId="{DD78278B-6FC0-4EB8-9F16-8B8DC24E83E7}" srcOrd="0" destOrd="0" presId="urn:microsoft.com/office/officeart/2005/8/layout/list1"/>
    <dgm:cxn modelId="{6D0CCC35-1E28-46A9-9C43-9631D2BFBDCC}" type="presParOf" srcId="{DD78278B-6FC0-4EB8-9F16-8B8DC24E83E7}" destId="{39E694F5-0EF2-4D81-8E41-5AA0ADEB8C5C}" srcOrd="0" destOrd="0" presId="urn:microsoft.com/office/officeart/2005/8/layout/list1"/>
    <dgm:cxn modelId="{25BFD5ED-AFDC-4C6B-99C8-34E0AF4F22C2}" type="presParOf" srcId="{DD78278B-6FC0-4EB8-9F16-8B8DC24E83E7}" destId="{8323C6A0-812B-49BB-B7C3-E19D38AAE8F3}" srcOrd="1" destOrd="0" presId="urn:microsoft.com/office/officeart/2005/8/layout/list1"/>
    <dgm:cxn modelId="{E11A4F96-EB3D-494C-A85C-937AFCFB788D}" type="presParOf" srcId="{4824878E-AAB3-4A2A-9DC6-A6AB18E9CEE6}" destId="{6CDC41E9-2091-432E-A801-6417753BF3BF}" srcOrd="1" destOrd="0" presId="urn:microsoft.com/office/officeart/2005/8/layout/list1"/>
    <dgm:cxn modelId="{3A5F3513-F80F-4EA4-A1BD-D2110E3CC15A}" type="presParOf" srcId="{4824878E-AAB3-4A2A-9DC6-A6AB18E9CEE6}" destId="{D0AAD4B4-DB79-43EE-B72E-2693C7F81DBB}" srcOrd="2" destOrd="0" presId="urn:microsoft.com/office/officeart/2005/8/layout/list1"/>
    <dgm:cxn modelId="{103FD2CB-5846-4DF9-819B-30764E8E8DED}" type="presParOf" srcId="{4824878E-AAB3-4A2A-9DC6-A6AB18E9CEE6}" destId="{330A397E-802D-4AB6-8F8F-DE33C060BDE6}" srcOrd="3" destOrd="0" presId="urn:microsoft.com/office/officeart/2005/8/layout/list1"/>
    <dgm:cxn modelId="{73E2EF71-5141-494A-8025-A7F899AEE7A6}" type="presParOf" srcId="{4824878E-AAB3-4A2A-9DC6-A6AB18E9CEE6}" destId="{0FF64202-5ABF-414B-BAA4-BE64D82510BD}" srcOrd="4" destOrd="0" presId="urn:microsoft.com/office/officeart/2005/8/layout/list1"/>
    <dgm:cxn modelId="{D4C8E710-1EDB-4DC8-89BC-BA9E00D3E3C2}" type="presParOf" srcId="{0FF64202-5ABF-414B-BAA4-BE64D82510BD}" destId="{85ECDB0B-31E9-45F8-9CD9-D29B2CD51CAA}" srcOrd="0" destOrd="0" presId="urn:microsoft.com/office/officeart/2005/8/layout/list1"/>
    <dgm:cxn modelId="{E32CC56D-44B8-4DF7-A1FA-7B6FCABE104C}" type="presParOf" srcId="{0FF64202-5ABF-414B-BAA4-BE64D82510BD}" destId="{FFC7D981-8D42-4A9F-9DA3-DF3EEE006BF5}" srcOrd="1" destOrd="0" presId="urn:microsoft.com/office/officeart/2005/8/layout/list1"/>
    <dgm:cxn modelId="{02C60276-6439-49DA-A36C-C12BDAC3FEE6}" type="presParOf" srcId="{4824878E-AAB3-4A2A-9DC6-A6AB18E9CEE6}" destId="{9488BCC4-828A-46D1-8EF4-1FE5E414605D}" srcOrd="5" destOrd="0" presId="urn:microsoft.com/office/officeart/2005/8/layout/list1"/>
    <dgm:cxn modelId="{09E1707B-9CDB-4B25-87B4-8468E2FC7CDD}" type="presParOf" srcId="{4824878E-AAB3-4A2A-9DC6-A6AB18E9CEE6}" destId="{BCA5BDFB-0AF9-4D5E-9663-8B5DDE24A1CC}" srcOrd="6" destOrd="0" presId="urn:microsoft.com/office/officeart/2005/8/layout/list1"/>
    <dgm:cxn modelId="{F4A58AAF-3C28-4DDE-A440-18E9468C8F83}" type="presParOf" srcId="{4824878E-AAB3-4A2A-9DC6-A6AB18E9CEE6}" destId="{3A8FC9E6-DEF8-4946-BEE5-5E7CD936520B}" srcOrd="7" destOrd="0" presId="urn:microsoft.com/office/officeart/2005/8/layout/list1"/>
    <dgm:cxn modelId="{406EF156-5829-458D-A0FD-F31BD0D53E0C}" type="presParOf" srcId="{4824878E-AAB3-4A2A-9DC6-A6AB18E9CEE6}" destId="{9B0AABDD-EF32-4CE2-BB04-3D7AD348F86E}" srcOrd="8" destOrd="0" presId="urn:microsoft.com/office/officeart/2005/8/layout/list1"/>
    <dgm:cxn modelId="{98BE5677-02CC-4D3C-AA7A-A25A88CA44D5}" type="presParOf" srcId="{9B0AABDD-EF32-4CE2-BB04-3D7AD348F86E}" destId="{A1548E6D-AB8F-4D78-9536-8D5BE3C76D6F}" srcOrd="0" destOrd="0" presId="urn:microsoft.com/office/officeart/2005/8/layout/list1"/>
    <dgm:cxn modelId="{DD1D932C-ED72-4A24-8278-539C526FA7E2}" type="presParOf" srcId="{9B0AABDD-EF32-4CE2-BB04-3D7AD348F86E}" destId="{A7BE1FFC-C232-4B89-82E8-05112C0EDEFF}" srcOrd="1" destOrd="0" presId="urn:microsoft.com/office/officeart/2005/8/layout/list1"/>
    <dgm:cxn modelId="{6CFE327D-7B2F-48B9-ADB0-C18BCB87080D}" type="presParOf" srcId="{4824878E-AAB3-4A2A-9DC6-A6AB18E9CEE6}" destId="{B338EBC1-6E29-4BCB-A13A-5E1888E8C2BE}" srcOrd="9" destOrd="0" presId="urn:microsoft.com/office/officeart/2005/8/layout/list1"/>
    <dgm:cxn modelId="{62F238DB-C61D-4594-B733-20AFFB9505F2}" type="presParOf" srcId="{4824878E-AAB3-4A2A-9DC6-A6AB18E9CEE6}" destId="{7318C7AE-88B3-4FB6-BA9E-2B80A3762D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057B2-445F-4341-9D4C-00857F18E9E5}">
      <dsp:nvSpPr>
        <dsp:cNvPr id="0" name=""/>
        <dsp:cNvSpPr/>
      </dsp:nvSpPr>
      <dsp:spPr>
        <a:xfrm>
          <a:off x="4715" y="291061"/>
          <a:ext cx="4518312" cy="1129578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>
              <a:solidFill>
                <a:sysClr val="windowText" lastClr="000000"/>
              </a:solidFill>
            </a:rPr>
            <a:t>Publikowanie na otwartych licencjach (najczęściej Creative </a:t>
          </a:r>
          <a:r>
            <a:rPr lang="pl-PL" sz="2200" kern="1200" err="1">
              <a:solidFill>
                <a:sysClr val="windowText" lastClr="000000"/>
              </a:solidFill>
            </a:rPr>
            <a:t>Commons</a:t>
          </a:r>
          <a:r>
            <a:rPr lang="pl-PL" sz="2200" kern="1200">
              <a:solidFill>
                <a:sysClr val="windowText" lastClr="000000"/>
              </a:solidFill>
            </a:rPr>
            <a:t> – CC) </a:t>
          </a:r>
          <a:br>
            <a:rPr lang="pl-PL" sz="2200" kern="1200">
              <a:solidFill>
                <a:sysClr val="windowText" lastClr="000000"/>
              </a:solidFill>
            </a:rPr>
          </a:br>
          <a:r>
            <a:rPr lang="pl-PL" sz="2200" kern="1200">
              <a:solidFill>
                <a:sysClr val="windowText" lastClr="000000"/>
              </a:solidFill>
            </a:rPr>
            <a:t>– tzw. złota droga OA</a:t>
          </a:r>
        </a:p>
      </dsp:txBody>
      <dsp:txXfrm>
        <a:off x="37799" y="324145"/>
        <a:ext cx="4452144" cy="1063410"/>
      </dsp:txXfrm>
    </dsp:sp>
    <dsp:sp modelId="{414A272D-17F4-4348-B262-0587B44D1D40}">
      <dsp:nvSpPr>
        <dsp:cNvPr id="0" name=""/>
        <dsp:cNvSpPr/>
      </dsp:nvSpPr>
      <dsp:spPr>
        <a:xfrm rot="5400000">
          <a:off x="2165034" y="1519478"/>
          <a:ext cx="197676" cy="1976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30298-E1BE-41D4-8431-39687C57561C}">
      <dsp:nvSpPr>
        <dsp:cNvPr id="0" name=""/>
        <dsp:cNvSpPr/>
      </dsp:nvSpPr>
      <dsp:spPr>
        <a:xfrm>
          <a:off x="4715" y="1815992"/>
          <a:ext cx="4518312" cy="777454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ysClr val="windowText" lastClr="000000"/>
              </a:solidFill>
            </a:rPr>
            <a:t>Programy publikowania otwartego CUP, OUP…</a:t>
          </a:r>
          <a:br>
            <a:rPr lang="pl-PL" sz="1400" kern="1200" dirty="0">
              <a:solidFill>
                <a:sysClr val="windowText" lastClr="000000"/>
              </a:solidFill>
            </a:rPr>
          </a:br>
          <a:br>
            <a:rPr lang="pl-PL" sz="1400" kern="1200" dirty="0">
              <a:solidFill>
                <a:sysClr val="windowText" lastClr="000000"/>
              </a:solidFill>
            </a:rPr>
          </a:br>
          <a:r>
            <a:rPr lang="pl-PL" sz="1400" kern="1200" dirty="0">
              <a:solidFill>
                <a:sysClr val="windowText" lastClr="000000"/>
              </a:solidFill>
            </a:rPr>
            <a:t>Publikowanie ze środków grantowych (np. NCN)</a:t>
          </a:r>
        </a:p>
      </dsp:txBody>
      <dsp:txXfrm>
        <a:off x="27486" y="1838763"/>
        <a:ext cx="4472770" cy="731912"/>
      </dsp:txXfrm>
    </dsp:sp>
    <dsp:sp modelId="{67F99A87-ED0F-4BCF-87BB-827CAE16B7F4}">
      <dsp:nvSpPr>
        <dsp:cNvPr id="0" name=""/>
        <dsp:cNvSpPr/>
      </dsp:nvSpPr>
      <dsp:spPr>
        <a:xfrm>
          <a:off x="5155592" y="291061"/>
          <a:ext cx="4518312" cy="1129578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Deponowanie publikacji w repozytoriach instytucjonalnych lub dziedzinowych – tzw. zielona droga OA</a:t>
          </a:r>
        </a:p>
      </dsp:txBody>
      <dsp:txXfrm>
        <a:off x="5188676" y="324145"/>
        <a:ext cx="4452144" cy="1063410"/>
      </dsp:txXfrm>
    </dsp:sp>
    <dsp:sp modelId="{76962595-330F-47E4-81AA-05048CDCF9C0}">
      <dsp:nvSpPr>
        <dsp:cNvPr id="0" name=""/>
        <dsp:cNvSpPr/>
      </dsp:nvSpPr>
      <dsp:spPr>
        <a:xfrm rot="5400000">
          <a:off x="7315910" y="1519478"/>
          <a:ext cx="197676" cy="1976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F3BFC-53A3-4F15-8145-41FC394A3D18}">
      <dsp:nvSpPr>
        <dsp:cNvPr id="0" name=""/>
        <dsp:cNvSpPr/>
      </dsp:nvSpPr>
      <dsp:spPr>
        <a:xfrm>
          <a:off x="5155592" y="1815992"/>
          <a:ext cx="4518312" cy="695006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Repozytorium UWr</a:t>
          </a:r>
        </a:p>
      </dsp:txBody>
      <dsp:txXfrm>
        <a:off x="5175948" y="1836348"/>
        <a:ext cx="4477600" cy="654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AD4B4-DB79-43EE-B72E-2693C7F81DBB}">
      <dsp:nvSpPr>
        <dsp:cNvPr id="0" name=""/>
        <dsp:cNvSpPr/>
      </dsp:nvSpPr>
      <dsp:spPr>
        <a:xfrm>
          <a:off x="0" y="437790"/>
          <a:ext cx="10058399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wsparcie procesów związanych z publikowaniem otwartym (wybór licencji, wybór czasopisma, zawartość umowy wydawniczej, podstawowe informacje o Repozytorium, informowanie o programach publikowania otwartego lub innych źródłach finansowania OA)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/>
            <a:t>kontrola procesu deponowania w </a:t>
          </a:r>
          <a:r>
            <a:rPr lang="pl-PL" sz="1400" b="0" i="0" kern="1200" err="1"/>
            <a:t>RUWr</a:t>
          </a:r>
          <a:r>
            <a:rPr lang="pl-PL" sz="1400" b="0" i="0" kern="1200"/>
            <a:t> elementów dorobku naukowo-badawczego pracowników, doktorantów oraz innych osób, które afiliowały dorobek naukowo-badawczy przy Uniwersytecie Wrocławskim;</a:t>
          </a:r>
          <a:endParaRPr lang="pl-PL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/>
            <a:t>zbieranie informacji zwrotnej od pracowników naukowych oraz doktorantów i studentów w zakresie ich potrzeb na dostęp do poszczególnych baz danych, czasopism elektronicznych; przekazywanie informacji do Oddziału Informacji Naukowej Biblioteki Uniwersyteckiej;</a:t>
          </a:r>
        </a:p>
      </dsp:txBody>
      <dsp:txXfrm>
        <a:off x="0" y="437790"/>
        <a:ext cx="10058399" cy="2028600"/>
      </dsp:txXfrm>
    </dsp:sp>
    <dsp:sp modelId="{8323C6A0-812B-49BB-B7C3-E19D38AAE8F3}">
      <dsp:nvSpPr>
        <dsp:cNvPr id="0" name=""/>
        <dsp:cNvSpPr/>
      </dsp:nvSpPr>
      <dsp:spPr>
        <a:xfrm>
          <a:off x="502920" y="231150"/>
          <a:ext cx="70408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Rola Koordynatora ON:</a:t>
          </a:r>
          <a:endParaRPr lang="pl-PL" sz="1400" kern="1200"/>
        </a:p>
      </dsp:txBody>
      <dsp:txXfrm>
        <a:off x="523095" y="251325"/>
        <a:ext cx="7000530" cy="372930"/>
      </dsp:txXfrm>
    </dsp:sp>
    <dsp:sp modelId="{BCA5BDFB-0AF9-4D5E-9663-8B5DDE24A1CC}">
      <dsp:nvSpPr>
        <dsp:cNvPr id="0" name=""/>
        <dsp:cNvSpPr/>
      </dsp:nvSpPr>
      <dsp:spPr>
        <a:xfrm>
          <a:off x="0" y="2748630"/>
          <a:ext cx="10058399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sprawdzanie poprawności danych wprowadzanych do </a:t>
          </a:r>
          <a:r>
            <a:rPr lang="pl-PL" sz="1400" kern="1200" err="1"/>
            <a:t>RUWr</a:t>
          </a:r>
          <a:r>
            <a:rPr lang="pl-PL" sz="1400" kern="1200"/>
            <a:t> przez redaktorów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zbieranie zgód, weryfikacja poprawności licencji deponowanych materiałów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nadzorowanie selekcji materiałów deponowanych w </a:t>
          </a:r>
          <a:r>
            <a:rPr lang="pl-PL" sz="1400" kern="1200" err="1"/>
            <a:t>RUWr</a:t>
          </a:r>
          <a:endParaRPr lang="pl-PL" sz="1400" kern="1200"/>
        </a:p>
      </dsp:txBody>
      <dsp:txXfrm>
        <a:off x="0" y="2748630"/>
        <a:ext cx="10058399" cy="1058400"/>
      </dsp:txXfrm>
    </dsp:sp>
    <dsp:sp modelId="{FFC7D981-8D42-4A9F-9DA3-DF3EEE006BF5}">
      <dsp:nvSpPr>
        <dsp:cNvPr id="0" name=""/>
        <dsp:cNvSpPr/>
      </dsp:nvSpPr>
      <dsp:spPr>
        <a:xfrm>
          <a:off x="502920" y="2541990"/>
          <a:ext cx="70408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Rola koordynatorów wydziałowych Repozytorium UWr:</a:t>
          </a:r>
          <a:endParaRPr lang="pl-PL" sz="1400" kern="1200"/>
        </a:p>
      </dsp:txBody>
      <dsp:txXfrm>
        <a:off x="523095" y="2562165"/>
        <a:ext cx="7000530" cy="372930"/>
      </dsp:txXfrm>
    </dsp:sp>
    <dsp:sp modelId="{7318C7AE-88B3-4FB6-BA9E-2B80A3762D9F}">
      <dsp:nvSpPr>
        <dsp:cNvPr id="0" name=""/>
        <dsp:cNvSpPr/>
      </dsp:nvSpPr>
      <dsp:spPr>
        <a:xfrm>
          <a:off x="0" y="4089270"/>
          <a:ext cx="10058399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wsparcie techniczne i merytoryczne procesu deponowania publikacji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sprawdzanie poprawności technicznego przygotowania plików do zdeponowania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współpraca z autorami </a:t>
          </a:r>
        </a:p>
      </dsp:txBody>
      <dsp:txXfrm>
        <a:off x="0" y="4089270"/>
        <a:ext cx="10058399" cy="1058400"/>
      </dsp:txXfrm>
    </dsp:sp>
    <dsp:sp modelId="{A7BE1FFC-C232-4B89-82E8-05112C0EDEFF}">
      <dsp:nvSpPr>
        <dsp:cNvPr id="0" name=""/>
        <dsp:cNvSpPr/>
      </dsp:nvSpPr>
      <dsp:spPr>
        <a:xfrm>
          <a:off x="502920" y="3882630"/>
          <a:ext cx="70408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Rola redaktorów </a:t>
          </a:r>
          <a:r>
            <a:rPr lang="pl-PL" sz="1400" b="1" kern="1200" err="1"/>
            <a:t>RUWr</a:t>
          </a:r>
          <a:r>
            <a:rPr lang="pl-PL" sz="1400" b="1" kern="1200"/>
            <a:t>: </a:t>
          </a:r>
          <a:endParaRPr lang="pl-PL" sz="1400" kern="1200"/>
        </a:p>
      </dsp:txBody>
      <dsp:txXfrm>
        <a:off x="523095" y="3902805"/>
        <a:ext cx="700053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1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6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39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40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1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37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04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33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464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4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61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07DB53-5E0B-42D2-8448-87E2078A6A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D78130-4036-4AC9-97D1-0C7B35A16D02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auka/kierunki-rozwoju-otwartego-dostepu-do-publikacji-i-wynikow-badan-naukowych-w-polsce" TargetMode="External"/><Relationship Id="rId2" Type="http://schemas.openxmlformats.org/officeDocument/2006/relationships/hyperlink" Target="https://www.coalition-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ncn.gov.pl/finansowanie-nauki/otwarta-nauk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dbuk.pl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retrustseal.org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07_C7AF05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06CBF7B-9DFD-4296-9C65-48C0C1C49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4" y="167987"/>
            <a:ext cx="3255817" cy="105814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5EB280F0-6561-4F61-8C50-DAF0EA6447B0}"/>
              </a:ext>
            </a:extLst>
          </p:cNvPr>
          <p:cNvSpPr/>
          <p:nvPr/>
        </p:nvSpPr>
        <p:spPr>
          <a:xfrm>
            <a:off x="2743199" y="1868986"/>
            <a:ext cx="8041799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602220" algn="l"/>
              </a:tabLst>
            </a:pPr>
            <a:r>
              <a:rPr lang="pl-PL" sz="2400" b="1" cap="small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Organizacja Otwartej Nauki na Uniwersytecie Wrocławskim</a:t>
            </a:r>
            <a:endParaRPr lang="pl-PL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32907E9-06F8-4A9B-A8BF-761D4889B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1845"/>
            <a:ext cx="12192000" cy="3238168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0126E0A4-4661-48F2-AF14-6D2263492883}"/>
              </a:ext>
            </a:extLst>
          </p:cNvPr>
          <p:cNvCxnSpPr>
            <a:cxnSpLocks/>
          </p:cNvCxnSpPr>
          <p:nvPr/>
        </p:nvCxnSpPr>
        <p:spPr>
          <a:xfrm>
            <a:off x="11665528" y="167987"/>
            <a:ext cx="0" cy="24459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9B2A6CF2-6C20-4C9C-87BA-6281CD44D421}"/>
              </a:ext>
            </a:extLst>
          </p:cNvPr>
          <p:cNvCxnSpPr/>
          <p:nvPr/>
        </p:nvCxnSpPr>
        <p:spPr>
          <a:xfrm>
            <a:off x="8252692" y="461819"/>
            <a:ext cx="39393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15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FBE9382-A0D6-402E-BD79-7C326A45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45606"/>
            <a:ext cx="1898070" cy="616873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41A4560-C06C-4826-B7B6-7111C4F64C3D}"/>
              </a:ext>
            </a:extLst>
          </p:cNvPr>
          <p:cNvCxnSpPr/>
          <p:nvPr/>
        </p:nvCxnSpPr>
        <p:spPr>
          <a:xfrm flipV="1">
            <a:off x="263238" y="668406"/>
            <a:ext cx="10947861" cy="856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BA14C798-36CE-4457-9984-9A72B6E6D5FB}"/>
              </a:ext>
            </a:extLst>
          </p:cNvPr>
          <p:cNvCxnSpPr>
            <a:cxnSpLocks/>
          </p:cNvCxnSpPr>
          <p:nvPr/>
        </p:nvCxnSpPr>
        <p:spPr>
          <a:xfrm>
            <a:off x="0" y="658552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19D6F4A1-A13D-42ED-A9D5-818CF7F160B6}"/>
              </a:ext>
            </a:extLst>
          </p:cNvPr>
          <p:cNvSpPr/>
          <p:nvPr/>
        </p:nvSpPr>
        <p:spPr>
          <a:xfrm>
            <a:off x="0" y="6677121"/>
            <a:ext cx="12192000" cy="18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4E0255-55AD-5609-2C22-FDF7823C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998" y="63026"/>
            <a:ext cx="1513101" cy="5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D701755D-9DBB-E4D5-EBCC-13253AD3B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04665"/>
              </p:ext>
            </p:extLst>
          </p:nvPr>
        </p:nvGraphicFramePr>
        <p:xfrm>
          <a:off x="1097280" y="986117"/>
          <a:ext cx="10058400" cy="537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399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FBE9382-A0D6-402E-BD79-7C326A45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45606"/>
            <a:ext cx="1898070" cy="616873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41A4560-C06C-4826-B7B6-7111C4F64C3D}"/>
              </a:ext>
            </a:extLst>
          </p:cNvPr>
          <p:cNvCxnSpPr/>
          <p:nvPr/>
        </p:nvCxnSpPr>
        <p:spPr>
          <a:xfrm flipV="1">
            <a:off x="263238" y="668406"/>
            <a:ext cx="10947861" cy="856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FA4AEAC7-835E-4B80-A321-A4CD06129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8" y="2268547"/>
            <a:ext cx="561975" cy="56197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089F1B-E8B2-4671-BB3F-305B9C22F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8" y="1102206"/>
            <a:ext cx="11522362" cy="5755794"/>
          </a:xfrm>
        </p:spPr>
        <p:txBody>
          <a:bodyPr>
            <a:normAutofit/>
          </a:bodyPr>
          <a:lstStyle/>
          <a:p>
            <a:r>
              <a:rPr lang="pl-PL" sz="2900" b="1" dirty="0">
                <a:solidFill>
                  <a:srgbClr val="C00000"/>
                </a:solidFill>
                <a:ea typeface="Times New Roman" panose="02020603050405020304" pitchFamily="18" charset="0"/>
              </a:rPr>
              <a:t>Kluczowe obszary otwartej nauki w Uniwersytecie Wrocławskim to obecnie</a:t>
            </a:r>
            <a:r>
              <a:rPr lang="pl-PL" sz="29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l-PL" sz="29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ea typeface="Times New Roman" panose="02020603050405020304" pitchFamily="18" charset="0"/>
            </a:endParaRPr>
          </a:p>
          <a:p>
            <a:pPr marL="201168" lvl="1" indent="0">
              <a:buSzPts val="1000"/>
              <a:buNone/>
              <a:tabLst>
                <a:tab pos="457200" algn="l"/>
              </a:tabLst>
            </a:pPr>
            <a:r>
              <a:rPr lang="pl-PL" sz="2900" b="1" dirty="0">
                <a:solidFill>
                  <a:srgbClr val="002060"/>
                </a:solidFill>
                <a:ea typeface="Times New Roman" panose="02020603050405020304" pitchFamily="18" charset="0"/>
              </a:rPr>
              <a:t>		otwarty dostęp do publikacji</a:t>
            </a:r>
          </a:p>
          <a:p>
            <a:pPr marL="201168" lvl="1" indent="0">
              <a:buSzPts val="1000"/>
              <a:buNone/>
              <a:tabLst>
                <a:tab pos="457200" algn="l"/>
              </a:tabLst>
            </a:pPr>
            <a:endParaRPr lang="pl-PL" sz="29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01168" lvl="1" indent="0">
              <a:buSzPts val="1000"/>
              <a:buNone/>
              <a:tabLst>
                <a:tab pos="457200" algn="l"/>
              </a:tabLst>
            </a:pPr>
            <a:r>
              <a:rPr lang="pl-PL" sz="2900" b="1" dirty="0">
                <a:solidFill>
                  <a:srgbClr val="002060"/>
                </a:solidFill>
                <a:ea typeface="Times New Roman" panose="02020603050405020304" pitchFamily="18" charset="0"/>
              </a:rPr>
              <a:t>		otwarte dane badawcze</a:t>
            </a:r>
          </a:p>
          <a:p>
            <a:pPr marL="201168" lvl="1" indent="0">
              <a:buSzPts val="1000"/>
              <a:buNone/>
              <a:tabLst>
                <a:tab pos="457200" algn="l"/>
              </a:tabLst>
            </a:pPr>
            <a:endParaRPr lang="pl-PL" sz="29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566928" lvl="3" indent="0">
              <a:buSzPts val="1000"/>
              <a:buNone/>
              <a:tabLst>
                <a:tab pos="457200" algn="l"/>
              </a:tabLst>
            </a:pPr>
            <a:r>
              <a:rPr lang="pl-PL" sz="2500" b="1" dirty="0">
                <a:solidFill>
                  <a:srgbClr val="002060"/>
                </a:solidFill>
                <a:ea typeface="Times New Roman" panose="02020603050405020304" pitchFamily="18" charset="0"/>
              </a:rPr>
              <a:t>	</a:t>
            </a:r>
            <a:r>
              <a:rPr lang="pl-PL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system zapewniający ewaluację uczelni z uwzględnieniem zagadnień 	otwartego dostępu </a:t>
            </a:r>
            <a:endParaRPr lang="pl-PL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800"/>
              </a:spcAft>
            </a:pPr>
            <a:endParaRPr lang="pl-PL" dirty="0"/>
          </a:p>
        </p:txBody>
      </p:sp>
      <p:pic>
        <p:nvPicPr>
          <p:cNvPr id="2054" name="Picture 6" descr="https://www.ncn.gov.pl/sites/default/files/obrazki/logo/otwarty_dostep_dane.jpg">
            <a:extLst>
              <a:ext uri="{FF2B5EF4-FFF2-40B4-BE49-F238E27FC236}">
                <a16:creationId xmlns:a16="http://schemas.microsoft.com/office/drawing/2014/main" id="{D5F644D6-85B5-4814-9F8F-3AAF49F0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8" y="3269642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6C811BD-9644-4DD1-8F8A-F2DCF8CBD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10" y="4343821"/>
            <a:ext cx="799253" cy="561975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BA14C798-36CE-4457-9984-9A72B6E6D5FB}"/>
              </a:ext>
            </a:extLst>
          </p:cNvPr>
          <p:cNvCxnSpPr>
            <a:cxnSpLocks/>
          </p:cNvCxnSpPr>
          <p:nvPr/>
        </p:nvCxnSpPr>
        <p:spPr>
          <a:xfrm>
            <a:off x="0" y="658552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19D6F4A1-A13D-42ED-A9D5-818CF7F160B6}"/>
              </a:ext>
            </a:extLst>
          </p:cNvPr>
          <p:cNvSpPr/>
          <p:nvPr/>
        </p:nvSpPr>
        <p:spPr>
          <a:xfrm>
            <a:off x="0" y="6677121"/>
            <a:ext cx="12192000" cy="18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49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089F1B-E8B2-4671-BB3F-305B9C22F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8" y="894388"/>
            <a:ext cx="11522362" cy="5755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l-PL" sz="29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Dokumenty regulujące:</a:t>
            </a:r>
          </a:p>
          <a:p>
            <a:pPr marL="627063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Wytyczne </a:t>
            </a:r>
            <a:r>
              <a:rPr lang="pl-PL" sz="26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Planu S</a:t>
            </a:r>
            <a:r>
              <a:rPr lang="pl-PL" sz="2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ogłoszonego przez </a:t>
            </a:r>
            <a:r>
              <a:rPr lang="pl-PL" sz="26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cOAlition</a:t>
            </a:r>
            <a:r>
              <a:rPr lang="pl-PL" sz="2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 (międzynarodowe konsorcjum instytucji finansujących badania naukowe) w 2018 roku </a:t>
            </a:r>
            <a:r>
              <a:rPr lang="pl-PL" sz="2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https://www.coalition-s.org/</a:t>
            </a:r>
            <a:r>
              <a:rPr lang="pl-PL" sz="2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27063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6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Kierunki rozwoju otwartego dostępu do publikacji i wyników badań naukowych w Polsce</a:t>
            </a:r>
            <a:r>
              <a:rPr lang="pl-PL" sz="2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opracowane przez Ministerstwo Nauki i Szkolnictwa Wyższego  </a:t>
            </a:r>
            <a:r>
              <a:rPr lang="pl-PL" sz="2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https://www.gov.pl/web/nauka/kierunki-rozwoju-otwartego-dostepu-do-publikacji-i-wynikow-badan-naukowych-w-polsce</a:t>
            </a:r>
            <a:r>
              <a:rPr lang="pl-PL" sz="2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27063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6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Polityka Narodowego Centrum Nauki dotycząca Otwartego Dostępu do publikacji </a:t>
            </a:r>
            <a:r>
              <a:rPr lang="pl-PL" sz="2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 2020 r. </a:t>
            </a:r>
            <a:r>
              <a:rPr lang="pl-PL" sz="2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https://www.ncn.gov.pl/finansowanie-nauki/otwarta-nauka</a:t>
            </a:r>
            <a:r>
              <a:rPr lang="pl-PL" sz="2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27063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600" b="1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pl-PL" sz="26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pl-PL" sz="2600" b="1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lang="pl-PL" sz="26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wydany przez Unię Europejską w 2024 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FBE9382-A0D6-402E-BD79-7C326A452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5" y="45606"/>
            <a:ext cx="1898070" cy="616873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41A4560-C06C-4826-B7B6-7111C4F64C3D}"/>
              </a:ext>
            </a:extLst>
          </p:cNvPr>
          <p:cNvCxnSpPr/>
          <p:nvPr/>
        </p:nvCxnSpPr>
        <p:spPr>
          <a:xfrm flipV="1">
            <a:off x="263238" y="668406"/>
            <a:ext cx="10947861" cy="856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6DBC495B-E229-441D-83C2-4B2857944DA5}"/>
              </a:ext>
            </a:extLst>
          </p:cNvPr>
          <p:cNvSpPr/>
          <p:nvPr/>
        </p:nvSpPr>
        <p:spPr>
          <a:xfrm>
            <a:off x="0" y="6677121"/>
            <a:ext cx="12192000" cy="18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6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B801285-7C7C-164E-0BEB-F042F9FE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733"/>
            <a:ext cx="12192000" cy="636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3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FBE9382-A0D6-402E-BD79-7C326A45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45606"/>
            <a:ext cx="1898070" cy="616873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41A4560-C06C-4826-B7B6-7111C4F64C3D}"/>
              </a:ext>
            </a:extLst>
          </p:cNvPr>
          <p:cNvCxnSpPr/>
          <p:nvPr/>
        </p:nvCxnSpPr>
        <p:spPr>
          <a:xfrm flipV="1">
            <a:off x="263238" y="668406"/>
            <a:ext cx="10947861" cy="856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089F1B-E8B2-4671-BB3F-305B9C22F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8" y="754071"/>
            <a:ext cx="4738254" cy="1056022"/>
          </a:xfrm>
        </p:spPr>
        <p:txBody>
          <a:bodyPr>
            <a:normAutofit/>
          </a:bodyPr>
          <a:lstStyle/>
          <a:p>
            <a:pPr marL="201168" lvl="1" indent="0">
              <a:buSzPts val="1000"/>
              <a:buNone/>
              <a:tabLst>
                <a:tab pos="457200" algn="l"/>
              </a:tabLst>
            </a:pPr>
            <a:endParaRPr lang="pl-PL" sz="29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01168" lvl="1" indent="0">
              <a:buSzPts val="1000"/>
              <a:buNone/>
              <a:tabLst>
                <a:tab pos="457200" algn="l"/>
              </a:tabLst>
            </a:pPr>
            <a:r>
              <a:rPr lang="pl-PL" sz="2900" b="1" dirty="0">
                <a:solidFill>
                  <a:srgbClr val="002060"/>
                </a:solidFill>
                <a:ea typeface="Times New Roman" panose="02020603050405020304" pitchFamily="18" charset="0"/>
              </a:rPr>
              <a:t>		otwarte dane badawcze</a:t>
            </a:r>
            <a:r>
              <a:rPr lang="pl-PL" sz="2500" b="1" dirty="0">
                <a:solidFill>
                  <a:srgbClr val="002060"/>
                </a:solidFill>
                <a:ea typeface="Times New Roman" panose="02020603050405020304" pitchFamily="18" charset="0"/>
              </a:rPr>
              <a:t>	</a:t>
            </a:r>
            <a:endParaRPr lang="pl-PL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pl-PL" dirty="0"/>
          </a:p>
        </p:txBody>
      </p:sp>
      <p:pic>
        <p:nvPicPr>
          <p:cNvPr id="2054" name="Picture 6" descr="https://www.ncn.gov.pl/sites/default/files/obrazki/logo/otwarty_dostep_dane.jpg">
            <a:extLst>
              <a:ext uri="{FF2B5EF4-FFF2-40B4-BE49-F238E27FC236}">
                <a16:creationId xmlns:a16="http://schemas.microsoft.com/office/drawing/2014/main" id="{D5F644D6-85B5-4814-9F8F-3AAF49F0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8" y="1194368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BA14C798-36CE-4457-9984-9A72B6E6D5FB}"/>
              </a:ext>
            </a:extLst>
          </p:cNvPr>
          <p:cNvCxnSpPr>
            <a:cxnSpLocks/>
          </p:cNvCxnSpPr>
          <p:nvPr/>
        </p:nvCxnSpPr>
        <p:spPr>
          <a:xfrm>
            <a:off x="0" y="658552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19D6F4A1-A13D-42ED-A9D5-818CF7F160B6}"/>
              </a:ext>
            </a:extLst>
          </p:cNvPr>
          <p:cNvSpPr/>
          <p:nvPr/>
        </p:nvSpPr>
        <p:spPr>
          <a:xfrm>
            <a:off x="0" y="6677121"/>
            <a:ext cx="12192000" cy="18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3621A0E-F875-4A23-A0D3-55BA50596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38" y="2131301"/>
            <a:ext cx="8465126" cy="105602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2C2105C-5DD5-4ADB-A8A0-1B0C7737D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562" y="866877"/>
            <a:ext cx="6262255" cy="186861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5FB59469-1ABE-41C2-8B76-49C81B5BD65A}"/>
              </a:ext>
            </a:extLst>
          </p:cNvPr>
          <p:cNvSpPr/>
          <p:nvPr/>
        </p:nvSpPr>
        <p:spPr>
          <a:xfrm>
            <a:off x="609600" y="3301376"/>
            <a:ext cx="1142538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rgbClr val="002060"/>
                </a:solidFill>
                <a:latin typeface="Poppins"/>
              </a:rPr>
              <a:t>Repozytorium funkcjonuje na platformie </a:t>
            </a:r>
            <a:r>
              <a:rPr lang="pl-PL" sz="1700" b="1" dirty="0" err="1">
                <a:solidFill>
                  <a:srgbClr val="002060"/>
                </a:solidFill>
                <a:latin typeface="Poppins"/>
              </a:rPr>
              <a:t>Dataverse</a:t>
            </a:r>
            <a:r>
              <a:rPr lang="pl-PL" sz="1700" b="1" dirty="0">
                <a:solidFill>
                  <a:srgbClr val="002060"/>
                </a:solidFill>
                <a:latin typeface="Poppins"/>
              </a:rPr>
              <a:t> opartej na oprogramowaniu typu open </a:t>
            </a:r>
            <a:r>
              <a:rPr lang="pl-PL" sz="1700" b="1" dirty="0" err="1">
                <a:solidFill>
                  <a:srgbClr val="002060"/>
                </a:solidFill>
                <a:latin typeface="Poppins"/>
              </a:rPr>
              <a:t>source</a:t>
            </a:r>
            <a:r>
              <a:rPr lang="pl-PL" sz="1700" b="1" dirty="0">
                <a:solidFill>
                  <a:srgbClr val="002060"/>
                </a:solidFill>
                <a:latin typeface="Poppins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rgbClr val="002060"/>
                </a:solidFill>
                <a:latin typeface="Poppins"/>
              </a:rPr>
              <a:t>RODBUK pozwala na gromadzenie i udostępnianie danych badawczych z różnych dyscyplin i w różnych formatach.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rgbClr val="002060"/>
                </a:solidFill>
                <a:latin typeface="Poppins"/>
              </a:rPr>
              <a:t>Dane są indeksowane i cytowane, co wpływa pozytywnie na ich upowszechnienie i promocję.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rgbClr val="002060"/>
                </a:solidFill>
                <a:latin typeface="Poppins"/>
              </a:rPr>
              <a:t>Wszystkie publikowane metadane spełniają wytyczne podane przez </a:t>
            </a:r>
            <a:r>
              <a:rPr lang="pl-PL" sz="1700" b="1" dirty="0" err="1">
                <a:solidFill>
                  <a:srgbClr val="002060"/>
                </a:solidFill>
                <a:latin typeface="Poppins"/>
              </a:rPr>
              <a:t>OpenAIRE</a:t>
            </a:r>
            <a:r>
              <a:rPr lang="pl-PL" sz="1700" b="1" dirty="0">
                <a:solidFill>
                  <a:srgbClr val="002060"/>
                </a:solidFill>
                <a:latin typeface="Poppins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rgbClr val="002060"/>
                </a:solidFill>
                <a:latin typeface="Poppins"/>
              </a:rPr>
              <a:t>W Repozytorium stosowane są zasady FAIR, co oznacza, że dane są:</a:t>
            </a:r>
            <a:br>
              <a:rPr lang="pl-PL" sz="1700" b="1" dirty="0">
                <a:solidFill>
                  <a:srgbClr val="002060"/>
                </a:solidFill>
              </a:rPr>
            </a:br>
            <a:r>
              <a:rPr lang="pl-PL" sz="1700" b="1" dirty="0">
                <a:solidFill>
                  <a:srgbClr val="002060"/>
                </a:solidFill>
                <a:latin typeface="Poppins"/>
              </a:rPr>
              <a:t> • możliwe do znalezienia (</a:t>
            </a:r>
            <a:r>
              <a:rPr lang="pl-PL" sz="1700" b="1" dirty="0" err="1">
                <a:solidFill>
                  <a:srgbClr val="002060"/>
                </a:solidFill>
                <a:latin typeface="Poppins"/>
              </a:rPr>
              <a:t>findable</a:t>
            </a:r>
            <a:r>
              <a:rPr lang="pl-PL" sz="1700" b="1" dirty="0">
                <a:solidFill>
                  <a:srgbClr val="002060"/>
                </a:solidFill>
                <a:latin typeface="Poppins"/>
              </a:rPr>
              <a:t>),</a:t>
            </a:r>
            <a:br>
              <a:rPr lang="pl-PL" sz="1700" b="1" dirty="0">
                <a:solidFill>
                  <a:srgbClr val="002060"/>
                </a:solidFill>
              </a:rPr>
            </a:br>
            <a:r>
              <a:rPr lang="pl-PL" sz="1700" b="1" dirty="0">
                <a:solidFill>
                  <a:srgbClr val="002060"/>
                </a:solidFill>
                <a:latin typeface="Poppins"/>
              </a:rPr>
              <a:t> • dostępne (</a:t>
            </a:r>
            <a:r>
              <a:rPr lang="pl-PL" sz="1700" b="1" dirty="0" err="1">
                <a:solidFill>
                  <a:srgbClr val="002060"/>
                </a:solidFill>
                <a:latin typeface="Poppins"/>
              </a:rPr>
              <a:t>accessible</a:t>
            </a:r>
            <a:r>
              <a:rPr lang="pl-PL" sz="1700" b="1" dirty="0">
                <a:solidFill>
                  <a:srgbClr val="002060"/>
                </a:solidFill>
                <a:latin typeface="Poppins"/>
              </a:rPr>
              <a:t>),</a:t>
            </a:r>
            <a:br>
              <a:rPr lang="pl-PL" sz="1700" b="1" dirty="0">
                <a:solidFill>
                  <a:srgbClr val="002060"/>
                </a:solidFill>
              </a:rPr>
            </a:br>
            <a:r>
              <a:rPr lang="pl-PL" sz="1700" b="1" dirty="0">
                <a:solidFill>
                  <a:srgbClr val="002060"/>
                </a:solidFill>
                <a:latin typeface="Poppins"/>
              </a:rPr>
              <a:t> • </a:t>
            </a:r>
            <a:r>
              <a:rPr lang="pl-PL" sz="1700" b="1" dirty="0" err="1">
                <a:solidFill>
                  <a:srgbClr val="002060"/>
                </a:solidFill>
                <a:latin typeface="Poppins"/>
              </a:rPr>
              <a:t>intereoperacyjne</a:t>
            </a:r>
            <a:r>
              <a:rPr lang="pl-PL" sz="1700" b="1" dirty="0">
                <a:solidFill>
                  <a:srgbClr val="002060"/>
                </a:solidFill>
                <a:latin typeface="Poppins"/>
              </a:rPr>
              <a:t> (</a:t>
            </a:r>
            <a:r>
              <a:rPr lang="pl-PL" sz="1700" b="1" dirty="0" err="1">
                <a:solidFill>
                  <a:srgbClr val="002060"/>
                </a:solidFill>
                <a:latin typeface="Poppins"/>
              </a:rPr>
              <a:t>interoperable</a:t>
            </a:r>
            <a:r>
              <a:rPr lang="pl-PL" sz="1700" b="1" dirty="0">
                <a:solidFill>
                  <a:srgbClr val="002060"/>
                </a:solidFill>
                <a:latin typeface="Poppins"/>
              </a:rPr>
              <a:t>),</a:t>
            </a:r>
            <a:br>
              <a:rPr lang="pl-PL" sz="1700" b="1" dirty="0">
                <a:solidFill>
                  <a:srgbClr val="002060"/>
                </a:solidFill>
              </a:rPr>
            </a:br>
            <a:r>
              <a:rPr lang="pl-PL" sz="1700" b="1" dirty="0">
                <a:solidFill>
                  <a:srgbClr val="002060"/>
                </a:solidFill>
                <a:latin typeface="Poppins"/>
              </a:rPr>
              <a:t> • możliwe do ponownego wykorzystania (</a:t>
            </a:r>
            <a:r>
              <a:rPr lang="pl-PL" sz="1700" b="1" dirty="0" err="1">
                <a:solidFill>
                  <a:srgbClr val="002060"/>
                </a:solidFill>
                <a:latin typeface="Poppins"/>
              </a:rPr>
              <a:t>reusable</a:t>
            </a:r>
            <a:r>
              <a:rPr lang="pl-PL" sz="1700" b="1" dirty="0">
                <a:solidFill>
                  <a:srgbClr val="002060"/>
                </a:solidFill>
                <a:latin typeface="Poppins"/>
              </a:rPr>
              <a:t>).</a:t>
            </a:r>
            <a:endParaRPr lang="pl-PL" sz="1700" b="1" dirty="0">
              <a:solidFill>
                <a:srgbClr val="00206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B494947-5F7B-5E6A-E40E-096D5B8EF3B9}"/>
              </a:ext>
            </a:extLst>
          </p:cNvPr>
          <p:cNvSpPr txBox="1"/>
          <p:nvPr/>
        </p:nvSpPr>
        <p:spPr>
          <a:xfrm>
            <a:off x="9858935" y="6062307"/>
            <a:ext cx="2082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dirty="0">
                <a:hlinkClick r:id="rId6"/>
              </a:rPr>
              <a:t>https://rodbuk.pl/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77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FBE9382-A0D6-402E-BD79-7C326A45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45606"/>
            <a:ext cx="1898070" cy="616873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41A4560-C06C-4826-B7B6-7111C4F64C3D}"/>
              </a:ext>
            </a:extLst>
          </p:cNvPr>
          <p:cNvCxnSpPr/>
          <p:nvPr/>
        </p:nvCxnSpPr>
        <p:spPr>
          <a:xfrm flipV="1">
            <a:off x="263238" y="668406"/>
            <a:ext cx="10947861" cy="856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089F1B-E8B2-4671-BB3F-305B9C22F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8" y="754071"/>
            <a:ext cx="4738254" cy="1056022"/>
          </a:xfrm>
        </p:spPr>
        <p:txBody>
          <a:bodyPr>
            <a:normAutofit/>
          </a:bodyPr>
          <a:lstStyle/>
          <a:p>
            <a:pPr marL="201168" lvl="1" indent="0">
              <a:buSzPts val="1000"/>
              <a:buNone/>
              <a:tabLst>
                <a:tab pos="457200" algn="l"/>
              </a:tabLst>
            </a:pPr>
            <a:endParaRPr lang="pl-PL" sz="29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01168" lvl="1" indent="0">
              <a:buSzPts val="1000"/>
              <a:buNone/>
              <a:tabLst>
                <a:tab pos="457200" algn="l"/>
              </a:tabLst>
            </a:pPr>
            <a:r>
              <a:rPr lang="pl-PL" sz="2900" b="1" dirty="0">
                <a:solidFill>
                  <a:srgbClr val="002060"/>
                </a:solidFill>
                <a:ea typeface="Times New Roman" panose="02020603050405020304" pitchFamily="18" charset="0"/>
              </a:rPr>
              <a:t>		otwarte dane badawcze</a:t>
            </a:r>
            <a:r>
              <a:rPr lang="pl-PL" sz="2500" b="1" dirty="0">
                <a:solidFill>
                  <a:srgbClr val="002060"/>
                </a:solidFill>
                <a:ea typeface="Times New Roman" panose="02020603050405020304" pitchFamily="18" charset="0"/>
              </a:rPr>
              <a:t>	</a:t>
            </a:r>
            <a:endParaRPr lang="pl-PL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pl-PL" dirty="0"/>
          </a:p>
        </p:txBody>
      </p:sp>
      <p:pic>
        <p:nvPicPr>
          <p:cNvPr id="2054" name="Picture 6" descr="https://www.ncn.gov.pl/sites/default/files/obrazki/logo/otwarty_dostep_dane.jpg">
            <a:extLst>
              <a:ext uri="{FF2B5EF4-FFF2-40B4-BE49-F238E27FC236}">
                <a16:creationId xmlns:a16="http://schemas.microsoft.com/office/drawing/2014/main" id="{D5F644D6-85B5-4814-9F8F-3AAF49F0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8" y="1194368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BA14C798-36CE-4457-9984-9A72B6E6D5FB}"/>
              </a:ext>
            </a:extLst>
          </p:cNvPr>
          <p:cNvCxnSpPr>
            <a:cxnSpLocks/>
          </p:cNvCxnSpPr>
          <p:nvPr/>
        </p:nvCxnSpPr>
        <p:spPr>
          <a:xfrm>
            <a:off x="0" y="658552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19D6F4A1-A13D-42ED-A9D5-818CF7F160B6}"/>
              </a:ext>
            </a:extLst>
          </p:cNvPr>
          <p:cNvSpPr/>
          <p:nvPr/>
        </p:nvSpPr>
        <p:spPr>
          <a:xfrm>
            <a:off x="0" y="6677121"/>
            <a:ext cx="12192000" cy="18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4DE67AA-11C8-4CB5-B394-EA5AD3EF5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142" y="1203450"/>
            <a:ext cx="2857500" cy="542925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A373926D-EEA0-4068-8E57-900F253F0754}"/>
              </a:ext>
            </a:extLst>
          </p:cNvPr>
          <p:cNvSpPr/>
          <p:nvPr/>
        </p:nvSpPr>
        <p:spPr>
          <a:xfrm>
            <a:off x="397164" y="2690336"/>
            <a:ext cx="1107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Zdeponowane w RODBUK dane badawcze będą przechowywane długoterminowo na specjalnie do tego przygotowanych serwerach Akademickiego Centrum Komputerowego </a:t>
            </a:r>
            <a:r>
              <a:rPr lang="pl-PL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Cyfronet</a:t>
            </a:r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 AGH z zachowaniem najwyższych standardów zabezpieczenia przed ich utratą. </a:t>
            </a:r>
          </a:p>
          <a:p>
            <a:endParaRPr lang="pl-PL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rozpoczęta procedura (drugi etap) certyfikacji</a:t>
            </a:r>
            <a:r>
              <a:rPr lang="pl-PL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CoreTrustSeal</a:t>
            </a:r>
            <a:r>
              <a:rPr lang="pl-PL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https://www.coretrustseal.org/</a:t>
            </a:r>
            <a:r>
              <a:rPr lang="pl-P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b="1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integracja z </a:t>
            </a:r>
            <a:r>
              <a:rPr lang="pl-PL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European</a:t>
            </a:r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 Open Science </a:t>
            </a:r>
            <a:r>
              <a:rPr lang="pl-PL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Cloud</a:t>
            </a:r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 (EOSC), re3data, </a:t>
            </a:r>
            <a:r>
              <a:rPr lang="pl-PL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OpenDOAR</a:t>
            </a:r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endParaRPr lang="pl-PL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RODBUK wejdzie do tzw. „węzła krajowego” – rekomendowanego przez NCN</a:t>
            </a:r>
          </a:p>
        </p:txBody>
      </p:sp>
    </p:spTree>
    <p:extLst>
      <p:ext uri="{BB962C8B-B14F-4D97-AF65-F5344CB8AC3E}">
        <p14:creationId xmlns:p14="http://schemas.microsoft.com/office/powerpoint/2010/main" val="208777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FBE9382-A0D6-402E-BD79-7C326A45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45606"/>
            <a:ext cx="1898070" cy="616873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41A4560-C06C-4826-B7B6-7111C4F64C3D}"/>
              </a:ext>
            </a:extLst>
          </p:cNvPr>
          <p:cNvCxnSpPr/>
          <p:nvPr/>
        </p:nvCxnSpPr>
        <p:spPr>
          <a:xfrm flipV="1">
            <a:off x="263238" y="668406"/>
            <a:ext cx="10947861" cy="856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089F1B-E8B2-4671-BB3F-305B9C22F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508709"/>
            <a:ext cx="4738254" cy="1056022"/>
          </a:xfrm>
        </p:spPr>
        <p:txBody>
          <a:bodyPr>
            <a:normAutofit/>
          </a:bodyPr>
          <a:lstStyle/>
          <a:p>
            <a:pPr marL="201168" lvl="1" indent="0">
              <a:buSzPts val="1000"/>
              <a:buNone/>
              <a:tabLst>
                <a:tab pos="457200" algn="l"/>
              </a:tabLst>
            </a:pPr>
            <a:endParaRPr lang="pl-PL" sz="29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01168" lvl="1" indent="0">
              <a:buSzPts val="1000"/>
              <a:buNone/>
              <a:tabLst>
                <a:tab pos="457200" algn="l"/>
              </a:tabLst>
            </a:pPr>
            <a:r>
              <a:rPr lang="pl-PL" sz="2900" b="1" dirty="0">
                <a:solidFill>
                  <a:srgbClr val="002060"/>
                </a:solidFill>
                <a:ea typeface="Times New Roman" panose="02020603050405020304" pitchFamily="18" charset="0"/>
              </a:rPr>
              <a:t>		otwarte dane badawcze</a:t>
            </a:r>
            <a:r>
              <a:rPr lang="pl-PL" sz="2500" b="1" dirty="0">
                <a:solidFill>
                  <a:srgbClr val="002060"/>
                </a:solidFill>
                <a:ea typeface="Times New Roman" panose="02020603050405020304" pitchFamily="18" charset="0"/>
              </a:rPr>
              <a:t>	</a:t>
            </a:r>
            <a:endParaRPr lang="pl-PL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pl-PL" dirty="0"/>
          </a:p>
        </p:txBody>
      </p:sp>
      <p:pic>
        <p:nvPicPr>
          <p:cNvPr id="2054" name="Picture 6" descr="https://www.ncn.gov.pl/sites/default/files/obrazki/logo/otwarty_dostep_dane.jpg">
            <a:extLst>
              <a:ext uri="{FF2B5EF4-FFF2-40B4-BE49-F238E27FC236}">
                <a16:creationId xmlns:a16="http://schemas.microsoft.com/office/drawing/2014/main" id="{D5F644D6-85B5-4814-9F8F-3AAF49F0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6" y="841394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BA14C798-36CE-4457-9984-9A72B6E6D5FB}"/>
              </a:ext>
            </a:extLst>
          </p:cNvPr>
          <p:cNvCxnSpPr>
            <a:cxnSpLocks/>
          </p:cNvCxnSpPr>
          <p:nvPr/>
        </p:nvCxnSpPr>
        <p:spPr>
          <a:xfrm>
            <a:off x="0" y="658552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19D6F4A1-A13D-42ED-A9D5-818CF7F160B6}"/>
              </a:ext>
            </a:extLst>
          </p:cNvPr>
          <p:cNvSpPr/>
          <p:nvPr/>
        </p:nvSpPr>
        <p:spPr>
          <a:xfrm>
            <a:off x="0" y="6677121"/>
            <a:ext cx="12192000" cy="18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6FE5575-E4FA-4A97-8E90-C315973EA206}"/>
              </a:ext>
            </a:extLst>
          </p:cNvPr>
          <p:cNvSpPr txBox="1"/>
          <p:nvPr/>
        </p:nvSpPr>
        <p:spPr>
          <a:xfrm>
            <a:off x="472901" y="1684327"/>
            <a:ext cx="885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  <a:t>Data Steward - 4 na UWr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815BCF7-4B4A-4AAB-BEAC-536576FAF187}"/>
              </a:ext>
            </a:extLst>
          </p:cNvPr>
          <p:cNvSpPr/>
          <p:nvPr/>
        </p:nvSpPr>
        <p:spPr>
          <a:xfrm>
            <a:off x="7361382" y="887414"/>
            <a:ext cx="43577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WB (42) + WNB (25) + </a:t>
            </a:r>
            <a:r>
              <a:rPr lang="pl-PL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WCh</a:t>
            </a:r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 (42) = 109 składanych wniosków rocznie (w tym 30 przyznanych projektów)</a:t>
            </a:r>
          </a:p>
          <a:p>
            <a:pPr fontAlgn="base"/>
            <a:endParaRPr lang="pl-PL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fontAlgn="base"/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WNS (31) + WNHP (52) = 81 składane wnioski (w tym 21 przyznane projekty)</a:t>
            </a:r>
          </a:p>
          <a:p>
            <a:pPr fontAlgn="base"/>
            <a:endParaRPr lang="pl-PL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fontAlgn="base"/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WFA (22) + WNZKS (25) + WMI (15) = 62 składane wnioski (w tym 27 przyznane projekty)</a:t>
            </a:r>
          </a:p>
          <a:p>
            <a:pPr fontAlgn="base"/>
            <a:endParaRPr lang="pl-PL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fontAlgn="base"/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WF + WN + WKSM + WPAE (21)  = 47 składanych wniosków (w tym 11 przyznanych projektów)</a:t>
            </a:r>
          </a:p>
          <a:p>
            <a:b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pl-PL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629A5C2-5CE2-42C7-B796-31BD7E8420F9}"/>
              </a:ext>
            </a:extLst>
          </p:cNvPr>
          <p:cNvSpPr/>
          <p:nvPr/>
        </p:nvSpPr>
        <p:spPr>
          <a:xfrm>
            <a:off x="263237" y="2361644"/>
            <a:ext cx="6096000" cy="3471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wsparcie naukowców w zakresie zarządzania danymi; 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opiniowanie i akceptowanie planów zarządzania danymi badawczymi (obowiązkowo dla każdego </a:t>
            </a:r>
            <a:r>
              <a:rPr lang="pl-PL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wnioskuprojektowego</a:t>
            </a: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składanego w zewnętrznej jednostce finansującej badania); 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szkolenia kierowników projektów w zakresie zarządzania danymi badawczymi – do 3 miesięcy od momentu podpisania umowy projektowej; 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zatwierdzanie rekordów danych badawczych w systemie RODBUK; 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zatwierdzanie rekordów metadanych w systemie Omega dla danych badawczych; 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7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FBE9382-A0D6-402E-BD79-7C326A45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45606"/>
            <a:ext cx="1898070" cy="616873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41A4560-C06C-4826-B7B6-7111C4F64C3D}"/>
              </a:ext>
            </a:extLst>
          </p:cNvPr>
          <p:cNvCxnSpPr/>
          <p:nvPr/>
        </p:nvCxnSpPr>
        <p:spPr>
          <a:xfrm flipV="1">
            <a:off x="263238" y="668406"/>
            <a:ext cx="10947861" cy="856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BA14C798-36CE-4457-9984-9A72B6E6D5FB}"/>
              </a:ext>
            </a:extLst>
          </p:cNvPr>
          <p:cNvCxnSpPr>
            <a:cxnSpLocks/>
          </p:cNvCxnSpPr>
          <p:nvPr/>
        </p:nvCxnSpPr>
        <p:spPr>
          <a:xfrm>
            <a:off x="0" y="658552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19D6F4A1-A13D-42ED-A9D5-818CF7F160B6}"/>
              </a:ext>
            </a:extLst>
          </p:cNvPr>
          <p:cNvSpPr/>
          <p:nvPr/>
        </p:nvSpPr>
        <p:spPr>
          <a:xfrm>
            <a:off x="0" y="6677121"/>
            <a:ext cx="12192000" cy="18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219D96C-D661-EC3A-E871-CB79B423A3A1}"/>
              </a:ext>
            </a:extLst>
          </p:cNvPr>
          <p:cNvSpPr txBox="1"/>
          <p:nvPr/>
        </p:nvSpPr>
        <p:spPr>
          <a:xfrm>
            <a:off x="1243853" y="1139767"/>
            <a:ext cx="6109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otwarty dostęp do publikacji</a:t>
            </a:r>
            <a:endParaRPr lang="pl-PL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4E0255-55AD-5609-2C22-FDF7823C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998" y="63026"/>
            <a:ext cx="1513101" cy="5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a 6" descr="Książki kontur">
            <a:extLst>
              <a:ext uri="{FF2B5EF4-FFF2-40B4-BE49-F238E27FC236}">
                <a16:creationId xmlns:a16="http://schemas.microsoft.com/office/drawing/2014/main" id="{B041952D-3E0F-B0C0-DF78-CEE24B3A5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238" y="882622"/>
            <a:ext cx="914400" cy="914400"/>
          </a:xfrm>
          <a:prstGeom prst="rect">
            <a:avLst/>
          </a:prstGeom>
        </p:spPr>
      </p:pic>
      <p:sp>
        <p:nvSpPr>
          <p:cNvPr id="20" name="Symbol zastępczy zawartości 19">
            <a:extLst>
              <a:ext uri="{FF2B5EF4-FFF2-40B4-BE49-F238E27FC236}">
                <a16:creationId xmlns:a16="http://schemas.microsoft.com/office/drawing/2014/main" id="{97E5BCAB-AD00-2694-ABFE-37A7F65F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89654"/>
          </a:xfrm>
        </p:spPr>
        <p:txBody>
          <a:bodyPr>
            <a:normAutofit/>
          </a:bodyPr>
          <a:lstStyle/>
          <a:p>
            <a:r>
              <a:rPr lang="pl-PL" sz="2400" dirty="0"/>
              <a:t>Otwarty dostęp do publikacji może być zapewniony poprzez: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128DA3B-2FD8-7019-F30C-BA6E94A69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208578"/>
              </p:ext>
            </p:extLst>
          </p:nvPr>
        </p:nvGraphicFramePr>
        <p:xfrm>
          <a:off x="1243853" y="2422595"/>
          <a:ext cx="9678621" cy="288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4" name="Obraz 23">
            <a:extLst>
              <a:ext uri="{FF2B5EF4-FFF2-40B4-BE49-F238E27FC236}">
                <a16:creationId xmlns:a16="http://schemas.microsoft.com/office/drawing/2014/main" id="{116BDDF5-6A3F-34A5-ABB2-861912E74A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33" y="4995284"/>
            <a:ext cx="3931832" cy="14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FBE9382-A0D6-402E-BD79-7C326A45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45606"/>
            <a:ext cx="1898070" cy="616873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41A4560-C06C-4826-B7B6-7111C4F64C3D}"/>
              </a:ext>
            </a:extLst>
          </p:cNvPr>
          <p:cNvCxnSpPr/>
          <p:nvPr/>
        </p:nvCxnSpPr>
        <p:spPr>
          <a:xfrm flipV="1">
            <a:off x="263238" y="668406"/>
            <a:ext cx="10947861" cy="856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www.ncn.gov.pl/sites/default/files/obrazki/logo/otwarty_dostep_dane.jpg">
            <a:extLst>
              <a:ext uri="{FF2B5EF4-FFF2-40B4-BE49-F238E27FC236}">
                <a16:creationId xmlns:a16="http://schemas.microsoft.com/office/drawing/2014/main" id="{D5F644D6-85B5-4814-9F8F-3AAF49F0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8" y="2117881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BA14C798-36CE-4457-9984-9A72B6E6D5FB}"/>
              </a:ext>
            </a:extLst>
          </p:cNvPr>
          <p:cNvCxnSpPr>
            <a:cxnSpLocks/>
          </p:cNvCxnSpPr>
          <p:nvPr/>
        </p:nvCxnSpPr>
        <p:spPr>
          <a:xfrm>
            <a:off x="0" y="658552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19D6F4A1-A13D-42ED-A9D5-818CF7F160B6}"/>
              </a:ext>
            </a:extLst>
          </p:cNvPr>
          <p:cNvSpPr/>
          <p:nvPr/>
        </p:nvSpPr>
        <p:spPr>
          <a:xfrm>
            <a:off x="0" y="6677121"/>
            <a:ext cx="12192000" cy="18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5DA4C5E-5A36-4DA1-A5E3-E44D35548CD0}"/>
              </a:ext>
            </a:extLst>
          </p:cNvPr>
          <p:cNvSpPr txBox="1"/>
          <p:nvPr/>
        </p:nvSpPr>
        <p:spPr>
          <a:xfrm>
            <a:off x="1436255" y="2233252"/>
            <a:ext cx="506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Data Steward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ACBEC10-1EC8-4D68-A4F4-5CBBFE1AC4FC}"/>
              </a:ext>
            </a:extLst>
          </p:cNvPr>
          <p:cNvSpPr txBox="1"/>
          <p:nvPr/>
        </p:nvSpPr>
        <p:spPr>
          <a:xfrm>
            <a:off x="863313" y="793689"/>
            <a:ext cx="1078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cap="small" dirty="0">
                <a:solidFill>
                  <a:srgbClr val="C00000"/>
                </a:solidFill>
                <a:cs typeface="Times New Roman" panose="02020603050405020304" pitchFamily="18" charset="0"/>
              </a:rPr>
              <a:t>Osoby kluczowe w systemie organizacji otwartej nauki na </a:t>
            </a:r>
            <a:r>
              <a:rPr lang="pl-PL" sz="2400" b="1" cap="small" dirty="0" err="1">
                <a:solidFill>
                  <a:srgbClr val="C00000"/>
                </a:solidFill>
                <a:cs typeface="Times New Roman" panose="02020603050405020304" pitchFamily="18" charset="0"/>
              </a:rPr>
              <a:t>UWr</a:t>
            </a:r>
            <a:endParaRPr lang="pl-PL" sz="2400" b="1" cap="small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929B84A-4355-45D7-B7CF-6CA8C3782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38" y="1459683"/>
            <a:ext cx="561975" cy="56197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ADEC65C-D306-47CF-8D98-0F46FD097C35}"/>
              </a:ext>
            </a:extLst>
          </p:cNvPr>
          <p:cNvSpPr txBox="1"/>
          <p:nvPr/>
        </p:nvSpPr>
        <p:spPr>
          <a:xfrm>
            <a:off x="1302328" y="1556004"/>
            <a:ext cx="1020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Koordynator ON; Koordynator </a:t>
            </a:r>
            <a:r>
              <a:rPr lang="pl-PL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RUWr</a:t>
            </a:r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 /Redaktor </a:t>
            </a:r>
            <a:r>
              <a:rPr lang="pl-PL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RUWr</a:t>
            </a:r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, Koordynator Omegi / Redaktor Omegi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9DBAE36-F1CD-47CF-A262-88CFA9BE570B}"/>
              </a:ext>
            </a:extLst>
          </p:cNvPr>
          <p:cNvSpPr txBox="1"/>
          <p:nvPr/>
        </p:nvSpPr>
        <p:spPr>
          <a:xfrm>
            <a:off x="5500256" y="2620425"/>
            <a:ext cx="928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cap="small" dirty="0">
                <a:solidFill>
                  <a:srgbClr val="002060"/>
                </a:solidFill>
                <a:cs typeface="Times New Roman" panose="02020603050405020304" pitchFamily="18" charset="0"/>
              </a:rPr>
              <a:t>Szkolenia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4982866-EED5-42A2-99E8-7B410811E4E3}"/>
              </a:ext>
            </a:extLst>
          </p:cNvPr>
          <p:cNvSpPr txBox="1"/>
          <p:nvPr/>
        </p:nvSpPr>
        <p:spPr>
          <a:xfrm>
            <a:off x="143584" y="3135963"/>
            <a:ext cx="11631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  <a:t>29.10.2024 – 31.10.2024	Biblioteka </a:t>
            </a:r>
            <a:r>
              <a:rPr lang="pl-PL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Uwr</a:t>
            </a:r>
            <a:endParaRPr lang="pl-PL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Szkolenie z zakresu Otwartej Nauki, Otwartego Dostępu oraz Danych Badawczych. </a:t>
            </a:r>
          </a:p>
          <a:p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Prowadzący -  dr Leszek Szafrański, w-ce dyrektor Biblioteki Jagiellońskiej ds. zasobów cyfrowych oraz konsultant Ministerstwa Nauki i Szkolnictwa Wyższego w zakresie Otwartego Dostępu i danych badawczych.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5B01E91-E99E-40E4-B8D4-4CE60050FAD7}"/>
              </a:ext>
            </a:extLst>
          </p:cNvPr>
          <p:cNvSpPr txBox="1"/>
          <p:nvPr/>
        </p:nvSpPr>
        <p:spPr>
          <a:xfrm>
            <a:off x="143584" y="4984475"/>
            <a:ext cx="11178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C00000"/>
                </a:solidFill>
              </a:rPr>
              <a:t>Od 15.11.2024 – </a:t>
            </a:r>
            <a: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  <a:t>Wydziały: WNS, WNHP, WF, WN, WKSM, WPAE</a:t>
            </a:r>
            <a:r>
              <a:rPr lang="pl-PL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C00000"/>
                </a:solidFill>
              </a:rPr>
              <a:t>Od 1.12.2024 –   </a:t>
            </a:r>
            <a: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  <a:t>Wydziały: WFA, WNZKS, WMI, WB, WNB, WCh</a:t>
            </a:r>
          </a:p>
          <a:p>
            <a: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002060"/>
                </a:solidFill>
                <a:cs typeface="Times New Roman" panose="02020603050405020304" pitchFamily="18" charset="0"/>
              </a:rPr>
              <a:t>Szkolenie dla pracowników naukowych i doktorantów z zakresu podstaw Otwartej Nauki, Otwartego Dostępu, Danych Badawczych i organizacji Otwartej Nauki na UWr </a:t>
            </a:r>
          </a:p>
        </p:txBody>
      </p:sp>
    </p:spTree>
    <p:extLst>
      <p:ext uri="{BB962C8B-B14F-4D97-AF65-F5344CB8AC3E}">
        <p14:creationId xmlns:p14="http://schemas.microsoft.com/office/powerpoint/2010/main" val="20938351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1455</TotalTime>
  <Words>837</Words>
  <Application>Microsoft Office PowerPoint</Application>
  <PresentationFormat>Panoramiczny</PresentationFormat>
  <Paragraphs>75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Symbol</vt:lpstr>
      <vt:lpstr>Times New Roman</vt:lpstr>
      <vt:lpstr>Wingdings</vt:lpstr>
      <vt:lpstr>Retrospekcja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Alina Bieńko</dc:creator>
  <cp:lastModifiedBy>Alina Bieńko</cp:lastModifiedBy>
  <cp:revision>36</cp:revision>
  <dcterms:created xsi:type="dcterms:W3CDTF">2024-10-21T17:42:17Z</dcterms:created>
  <dcterms:modified xsi:type="dcterms:W3CDTF">2024-10-22T21:18:04Z</dcterms:modified>
</cp:coreProperties>
</file>